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F811EF-933C-4E33-8517-64109A66AF07}" type="datetimeFigureOut">
              <a:rPr lang="en-US" smtClean="0"/>
              <a:pPr/>
              <a:t>4/15/2009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F811EF-933C-4E33-8517-64109A66AF07}" type="datetimeFigureOut">
              <a:rPr lang="en-US" smtClean="0"/>
              <a:pPr/>
              <a:t>4/15/2009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F811EF-933C-4E33-8517-64109A66AF07}" type="datetimeFigureOut">
              <a:rPr lang="en-US" smtClean="0"/>
              <a:pPr/>
              <a:t>4/15/2009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F811EF-933C-4E33-8517-64109A66AF07}" type="datetimeFigureOut">
              <a:rPr lang="en-US" smtClean="0"/>
              <a:pPr/>
              <a:t>4/15/2009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F811EF-933C-4E33-8517-64109A66AF07}" type="datetimeFigureOut">
              <a:rPr lang="en-US" smtClean="0"/>
              <a:pPr/>
              <a:t>4/15/2009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F811EF-933C-4E33-8517-64109A66AF07}" type="datetimeFigureOut">
              <a:rPr lang="en-US" smtClean="0"/>
              <a:pPr/>
              <a:t>4/15/2009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F811EF-933C-4E33-8517-64109A66AF07}" type="datetimeFigureOut">
              <a:rPr lang="en-US" smtClean="0"/>
              <a:pPr/>
              <a:t>4/15/2009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F811EF-933C-4E33-8517-64109A66AF07}" type="datetimeFigureOut">
              <a:rPr lang="en-US" smtClean="0"/>
              <a:pPr/>
              <a:t>4/15/2009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F811EF-933C-4E33-8517-64109A66AF07}" type="datetimeFigureOut">
              <a:rPr lang="en-US" smtClean="0"/>
              <a:pPr/>
              <a:t>4/15/2009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F811EF-933C-4E33-8517-64109A66AF07}" type="datetimeFigureOut">
              <a:rPr lang="en-US" smtClean="0"/>
              <a:pPr/>
              <a:t>4/15/2009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F811EF-933C-4E33-8517-64109A66AF07}" type="datetimeFigureOut">
              <a:rPr lang="en-US" smtClean="0"/>
              <a:pPr/>
              <a:t>4/15/2009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A67DF-76B6-4DCF-995D-0D357B6102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F811EF-933C-4E33-8517-64109A66AF07}" type="datetimeFigureOut">
              <a:rPr lang="en-US" smtClean="0"/>
              <a:pPr/>
              <a:t>4/15/2009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A67DF-76B6-4DCF-995D-0D357B61027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6.jpeg"/><Relationship Id="rId18" Type="http://schemas.openxmlformats.org/officeDocument/2006/relationships/slide" Target="slide10.xml"/><Relationship Id="rId3" Type="http://schemas.openxmlformats.org/officeDocument/2006/relationships/image" Target="../media/image1.jpeg"/><Relationship Id="rId21" Type="http://schemas.openxmlformats.org/officeDocument/2006/relationships/image" Target="../media/image10.jpeg"/><Relationship Id="rId7" Type="http://schemas.openxmlformats.org/officeDocument/2006/relationships/image" Target="../media/image3.jpeg"/><Relationship Id="rId12" Type="http://schemas.openxmlformats.org/officeDocument/2006/relationships/slide" Target="slide7.xml"/><Relationship Id="rId17" Type="http://schemas.openxmlformats.org/officeDocument/2006/relationships/image" Target="../media/image8.jpeg"/><Relationship Id="rId25" Type="http://schemas.openxmlformats.org/officeDocument/2006/relationships/image" Target="../media/image12.jpeg"/><Relationship Id="rId2" Type="http://schemas.openxmlformats.org/officeDocument/2006/relationships/slide" Target="slide2.xml"/><Relationship Id="rId16" Type="http://schemas.openxmlformats.org/officeDocument/2006/relationships/slide" Target="slide9.xml"/><Relationship Id="rId20" Type="http://schemas.openxmlformats.org/officeDocument/2006/relationships/slide" Target="slide11.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image" Target="../media/image5.jpeg"/><Relationship Id="rId24" Type="http://schemas.openxmlformats.org/officeDocument/2006/relationships/slide" Target="slide13.xml"/><Relationship Id="rId5" Type="http://schemas.openxmlformats.org/officeDocument/2006/relationships/image" Target="../media/image2.jpeg"/><Relationship Id="rId15" Type="http://schemas.openxmlformats.org/officeDocument/2006/relationships/image" Target="../media/image7.jpeg"/><Relationship Id="rId23" Type="http://schemas.openxmlformats.org/officeDocument/2006/relationships/image" Target="../media/image11.jpeg"/><Relationship Id="rId10" Type="http://schemas.openxmlformats.org/officeDocument/2006/relationships/slide" Target="slide6.xml"/><Relationship Id="rId19" Type="http://schemas.openxmlformats.org/officeDocument/2006/relationships/image" Target="../media/image9.jpeg"/><Relationship Id="rId4" Type="http://schemas.openxmlformats.org/officeDocument/2006/relationships/slide" Target="slide3.xml"/><Relationship Id="rId9" Type="http://schemas.openxmlformats.org/officeDocument/2006/relationships/image" Target="../media/image4.jpeg"/><Relationship Id="rId14" Type="http://schemas.openxmlformats.org/officeDocument/2006/relationships/slide" Target="slide8.xml"/><Relationship Id="rId22" Type="http://schemas.openxmlformats.org/officeDocument/2006/relationships/slide" Target="slide12.xml"/></Relationships>
</file>

<file path=ppt/slides/_rels/slide2.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slide" Target="slide7.xml"/><Relationship Id="rId18" Type="http://schemas.openxmlformats.org/officeDocument/2006/relationships/image" Target="../media/image21.jpeg"/><Relationship Id="rId26" Type="http://schemas.openxmlformats.org/officeDocument/2006/relationships/image" Target="../media/image12.jpeg"/><Relationship Id="rId3" Type="http://schemas.openxmlformats.org/officeDocument/2006/relationships/slide" Target="slide1.xml"/><Relationship Id="rId21" Type="http://schemas.openxmlformats.org/officeDocument/2006/relationships/slide" Target="slide11.xml"/><Relationship Id="rId7" Type="http://schemas.openxmlformats.org/officeDocument/2006/relationships/slide" Target="slide4.xml"/><Relationship Id="rId12" Type="http://schemas.openxmlformats.org/officeDocument/2006/relationships/image" Target="../media/image18.jpeg"/><Relationship Id="rId17" Type="http://schemas.openxmlformats.org/officeDocument/2006/relationships/slide" Target="slide9.xml"/><Relationship Id="rId25" Type="http://schemas.openxmlformats.org/officeDocument/2006/relationships/slide" Target="slide13.xml"/><Relationship Id="rId2" Type="http://schemas.openxmlformats.org/officeDocument/2006/relationships/image" Target="../media/image13.png"/><Relationship Id="rId16" Type="http://schemas.openxmlformats.org/officeDocument/2006/relationships/image" Target="../media/image20.jpeg"/><Relationship Id="rId20"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slide" Target="slide6.xml"/><Relationship Id="rId24" Type="http://schemas.openxmlformats.org/officeDocument/2006/relationships/image" Target="../media/image11.jpeg"/><Relationship Id="rId5" Type="http://schemas.openxmlformats.org/officeDocument/2006/relationships/slide" Target="slide3.xml"/><Relationship Id="rId15" Type="http://schemas.openxmlformats.org/officeDocument/2006/relationships/slide" Target="slide8.xml"/><Relationship Id="rId23" Type="http://schemas.openxmlformats.org/officeDocument/2006/relationships/slide" Target="slide12.xml"/><Relationship Id="rId10" Type="http://schemas.openxmlformats.org/officeDocument/2006/relationships/image" Target="../media/image17.jpeg"/><Relationship Id="rId19" Type="http://schemas.openxmlformats.org/officeDocument/2006/relationships/slide" Target="slide10.xml"/><Relationship Id="rId4" Type="http://schemas.openxmlformats.org/officeDocument/2006/relationships/image" Target="../media/image14.jpeg"/><Relationship Id="rId9" Type="http://schemas.openxmlformats.org/officeDocument/2006/relationships/slide" Target="slide5.xml"/><Relationship Id="rId14" Type="http://schemas.openxmlformats.org/officeDocument/2006/relationships/image" Target="../media/image19.jpeg"/><Relationship Id="rId22"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21.jpeg"/><Relationship Id="rId18" Type="http://schemas.openxmlformats.org/officeDocument/2006/relationships/slide" Target="slide12.xml"/><Relationship Id="rId26" Type="http://schemas.openxmlformats.org/officeDocument/2006/relationships/image" Target="../media/image24.jpeg"/><Relationship Id="rId3" Type="http://schemas.openxmlformats.org/officeDocument/2006/relationships/image" Target="../media/image16.jpeg"/><Relationship Id="rId21" Type="http://schemas.openxmlformats.org/officeDocument/2006/relationships/image" Target="../media/image12.jpeg"/><Relationship Id="rId7" Type="http://schemas.openxmlformats.org/officeDocument/2006/relationships/image" Target="../media/image18.jpeg"/><Relationship Id="rId12" Type="http://schemas.openxmlformats.org/officeDocument/2006/relationships/slide" Target="slide9.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4.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image" Target="../media/image20.jpeg"/><Relationship Id="rId24" Type="http://schemas.openxmlformats.org/officeDocument/2006/relationships/slide" Target="slide2.xml"/><Relationship Id="rId5" Type="http://schemas.openxmlformats.org/officeDocument/2006/relationships/image" Target="../media/image17.jpeg"/><Relationship Id="rId15" Type="http://schemas.openxmlformats.org/officeDocument/2006/relationships/image" Target="../media/image22.jpeg"/><Relationship Id="rId23" Type="http://schemas.openxmlformats.org/officeDocument/2006/relationships/image" Target="../media/image14.jpeg"/><Relationship Id="rId10" Type="http://schemas.openxmlformats.org/officeDocument/2006/relationships/slide" Target="slide8.xml"/><Relationship Id="rId19" Type="http://schemas.openxmlformats.org/officeDocument/2006/relationships/image" Target="../media/image11.jpeg"/><Relationship Id="rId4" Type="http://schemas.openxmlformats.org/officeDocument/2006/relationships/slide" Target="slide5.xml"/><Relationship Id="rId9" Type="http://schemas.openxmlformats.org/officeDocument/2006/relationships/image" Target="../media/image19.jpeg"/><Relationship Id="rId14" Type="http://schemas.openxmlformats.org/officeDocument/2006/relationships/slide" Target="slide10.xml"/><Relationship Id="rId22" Type="http://schemas.openxmlformats.org/officeDocument/2006/relationships/slide" Target="slide1.xml"/></Relationships>
</file>

<file path=ppt/slides/_rels/slide4.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21.jpeg"/><Relationship Id="rId18" Type="http://schemas.openxmlformats.org/officeDocument/2006/relationships/slide" Target="slide12.xml"/><Relationship Id="rId26" Type="http://schemas.openxmlformats.org/officeDocument/2006/relationships/image" Target="../media/image25.jpeg"/><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8.jpeg"/><Relationship Id="rId12" Type="http://schemas.openxmlformats.org/officeDocument/2006/relationships/slide" Target="slide9.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image" Target="../media/image20.jpeg"/><Relationship Id="rId24" Type="http://schemas.openxmlformats.org/officeDocument/2006/relationships/slide" Target="slide2.xml"/><Relationship Id="rId5" Type="http://schemas.openxmlformats.org/officeDocument/2006/relationships/image" Target="../media/image17.jpeg"/><Relationship Id="rId15" Type="http://schemas.openxmlformats.org/officeDocument/2006/relationships/image" Target="../media/image22.jpeg"/><Relationship Id="rId23" Type="http://schemas.openxmlformats.org/officeDocument/2006/relationships/image" Target="../media/image14.jpeg"/><Relationship Id="rId10" Type="http://schemas.openxmlformats.org/officeDocument/2006/relationships/slide" Target="slide8.xml"/><Relationship Id="rId19" Type="http://schemas.openxmlformats.org/officeDocument/2006/relationships/image" Target="../media/image11.jpeg"/><Relationship Id="rId4" Type="http://schemas.openxmlformats.org/officeDocument/2006/relationships/slide" Target="slide5.xml"/><Relationship Id="rId9" Type="http://schemas.openxmlformats.org/officeDocument/2006/relationships/image" Target="../media/image19.jpeg"/><Relationship Id="rId14" Type="http://schemas.openxmlformats.org/officeDocument/2006/relationships/slide" Target="slide10.xml"/><Relationship Id="rId22" Type="http://schemas.openxmlformats.org/officeDocument/2006/relationships/slide" Target="slide1.xml"/></Relationships>
</file>

<file path=ppt/slides/_rels/slide5.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21.jpeg"/><Relationship Id="rId18" Type="http://schemas.openxmlformats.org/officeDocument/2006/relationships/slide" Target="slide12.xml"/><Relationship Id="rId26" Type="http://schemas.openxmlformats.org/officeDocument/2006/relationships/image" Target="../media/image26.jpeg"/><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8.jpeg"/><Relationship Id="rId12" Type="http://schemas.openxmlformats.org/officeDocument/2006/relationships/slide" Target="slide9.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image" Target="../media/image20.jpeg"/><Relationship Id="rId24" Type="http://schemas.openxmlformats.org/officeDocument/2006/relationships/slide" Target="slide2.xml"/><Relationship Id="rId5" Type="http://schemas.openxmlformats.org/officeDocument/2006/relationships/image" Target="../media/image16.jpeg"/><Relationship Id="rId15" Type="http://schemas.openxmlformats.org/officeDocument/2006/relationships/image" Target="../media/image22.jpeg"/><Relationship Id="rId23" Type="http://schemas.openxmlformats.org/officeDocument/2006/relationships/image" Target="../media/image14.jpeg"/><Relationship Id="rId10" Type="http://schemas.openxmlformats.org/officeDocument/2006/relationships/slide" Target="slide8.xml"/><Relationship Id="rId19" Type="http://schemas.openxmlformats.org/officeDocument/2006/relationships/image" Target="../media/image11.jpeg"/><Relationship Id="rId4" Type="http://schemas.openxmlformats.org/officeDocument/2006/relationships/slide" Target="slide4.xml"/><Relationship Id="rId9" Type="http://schemas.openxmlformats.org/officeDocument/2006/relationships/image" Target="../media/image19.jpeg"/><Relationship Id="rId14" Type="http://schemas.openxmlformats.org/officeDocument/2006/relationships/slide" Target="slide10.xml"/><Relationship Id="rId22" Type="http://schemas.openxmlformats.org/officeDocument/2006/relationships/slide" Target="slide1.xml"/></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21.jpeg"/><Relationship Id="rId18" Type="http://schemas.openxmlformats.org/officeDocument/2006/relationships/slide" Target="slide12.xml"/><Relationship Id="rId26" Type="http://schemas.openxmlformats.org/officeDocument/2006/relationships/image" Target="../media/image27.jpeg"/><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slide" Target="slide9.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image" Target="../media/image20.jpeg"/><Relationship Id="rId24" Type="http://schemas.openxmlformats.org/officeDocument/2006/relationships/slide" Target="slide2.xml"/><Relationship Id="rId5" Type="http://schemas.openxmlformats.org/officeDocument/2006/relationships/image" Target="../media/image16.jpeg"/><Relationship Id="rId15" Type="http://schemas.openxmlformats.org/officeDocument/2006/relationships/image" Target="../media/image22.jpeg"/><Relationship Id="rId23" Type="http://schemas.openxmlformats.org/officeDocument/2006/relationships/image" Target="../media/image14.jpeg"/><Relationship Id="rId10" Type="http://schemas.openxmlformats.org/officeDocument/2006/relationships/slide" Target="slide8.xml"/><Relationship Id="rId19" Type="http://schemas.openxmlformats.org/officeDocument/2006/relationships/image" Target="../media/image11.jpeg"/><Relationship Id="rId4" Type="http://schemas.openxmlformats.org/officeDocument/2006/relationships/slide" Target="slide4.xml"/><Relationship Id="rId9" Type="http://schemas.openxmlformats.org/officeDocument/2006/relationships/image" Target="../media/image19.jpeg"/><Relationship Id="rId14" Type="http://schemas.openxmlformats.org/officeDocument/2006/relationships/slide" Target="slide10.xml"/><Relationship Id="rId22" Type="http://schemas.openxmlformats.org/officeDocument/2006/relationships/slide" Target="slide1.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1.jpeg"/><Relationship Id="rId18" Type="http://schemas.openxmlformats.org/officeDocument/2006/relationships/slide" Target="slide12.xml"/><Relationship Id="rId26" Type="http://schemas.openxmlformats.org/officeDocument/2006/relationships/image" Target="../media/image28.jpeg"/><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slide" Target="slide9.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image" Target="../media/image20.jpeg"/><Relationship Id="rId24" Type="http://schemas.openxmlformats.org/officeDocument/2006/relationships/slide" Target="slide2.xml"/><Relationship Id="rId5" Type="http://schemas.openxmlformats.org/officeDocument/2006/relationships/image" Target="../media/image16.jpeg"/><Relationship Id="rId15" Type="http://schemas.openxmlformats.org/officeDocument/2006/relationships/image" Target="../media/image22.jpeg"/><Relationship Id="rId23" Type="http://schemas.openxmlformats.org/officeDocument/2006/relationships/image" Target="../media/image14.jpeg"/><Relationship Id="rId10" Type="http://schemas.openxmlformats.org/officeDocument/2006/relationships/slide" Target="slide8.xml"/><Relationship Id="rId19" Type="http://schemas.openxmlformats.org/officeDocument/2006/relationships/image" Target="../media/image11.jpeg"/><Relationship Id="rId4" Type="http://schemas.openxmlformats.org/officeDocument/2006/relationships/slide" Target="slide4.xml"/><Relationship Id="rId9" Type="http://schemas.openxmlformats.org/officeDocument/2006/relationships/image" Target="../media/image18.jpeg"/><Relationship Id="rId14" Type="http://schemas.openxmlformats.org/officeDocument/2006/relationships/slide" Target="slide10.xml"/><Relationship Id="rId22" Type="http://schemas.openxmlformats.org/officeDocument/2006/relationships/slide" Target="slide1.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1.jpeg"/><Relationship Id="rId18" Type="http://schemas.openxmlformats.org/officeDocument/2006/relationships/slide" Target="slide12.xml"/><Relationship Id="rId26" Type="http://schemas.openxmlformats.org/officeDocument/2006/relationships/image" Target="../media/image29.jpeg"/><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slide" Target="slide9.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image" Target="../media/image19.jpeg"/><Relationship Id="rId24" Type="http://schemas.openxmlformats.org/officeDocument/2006/relationships/slide" Target="slide2.xml"/><Relationship Id="rId5" Type="http://schemas.openxmlformats.org/officeDocument/2006/relationships/image" Target="../media/image16.jpeg"/><Relationship Id="rId15" Type="http://schemas.openxmlformats.org/officeDocument/2006/relationships/image" Target="../media/image22.jpeg"/><Relationship Id="rId23" Type="http://schemas.openxmlformats.org/officeDocument/2006/relationships/image" Target="../media/image14.jpeg"/><Relationship Id="rId10" Type="http://schemas.openxmlformats.org/officeDocument/2006/relationships/slide" Target="slide7.xml"/><Relationship Id="rId19" Type="http://schemas.openxmlformats.org/officeDocument/2006/relationships/image" Target="../media/image11.jpeg"/><Relationship Id="rId4" Type="http://schemas.openxmlformats.org/officeDocument/2006/relationships/slide" Target="slide4.xml"/><Relationship Id="rId9" Type="http://schemas.openxmlformats.org/officeDocument/2006/relationships/image" Target="../media/image18.jpeg"/><Relationship Id="rId14" Type="http://schemas.openxmlformats.org/officeDocument/2006/relationships/slide" Target="slide10.xml"/><Relationship Id="rId22" Type="http://schemas.openxmlformats.org/officeDocument/2006/relationships/slide" Target="slide1.xml"/></Relationships>
</file>

<file path=ppt/slides/_rels/slide9.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0.jpeg"/><Relationship Id="rId18" Type="http://schemas.openxmlformats.org/officeDocument/2006/relationships/slide" Target="slide12.xml"/><Relationship Id="rId26" Type="http://schemas.openxmlformats.org/officeDocument/2006/relationships/image" Target="../media/image8.jpeg"/><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slide" Target="slide8.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image" Target="../media/image19.jpeg"/><Relationship Id="rId24" Type="http://schemas.openxmlformats.org/officeDocument/2006/relationships/slide" Target="slide2.xml"/><Relationship Id="rId5" Type="http://schemas.openxmlformats.org/officeDocument/2006/relationships/image" Target="../media/image16.jpeg"/><Relationship Id="rId15" Type="http://schemas.openxmlformats.org/officeDocument/2006/relationships/image" Target="../media/image22.jpeg"/><Relationship Id="rId23" Type="http://schemas.openxmlformats.org/officeDocument/2006/relationships/image" Target="../media/image14.jpeg"/><Relationship Id="rId10" Type="http://schemas.openxmlformats.org/officeDocument/2006/relationships/slide" Target="slide7.xml"/><Relationship Id="rId19" Type="http://schemas.openxmlformats.org/officeDocument/2006/relationships/image" Target="../media/image11.jpeg"/><Relationship Id="rId4" Type="http://schemas.openxmlformats.org/officeDocument/2006/relationships/slide" Target="slide4.xml"/><Relationship Id="rId9" Type="http://schemas.openxmlformats.org/officeDocument/2006/relationships/image" Target="../media/image18.jpeg"/><Relationship Id="rId14" Type="http://schemas.openxmlformats.org/officeDocument/2006/relationships/slide" Target="slide10.xml"/><Relationship Id="rId22" Type="http://schemas.openxmlformats.org/officeDocument/2006/relationships/slide" Target="slide1.xml"/></Relationships>
</file>

<file path=ppt/slides/_rels/slide10.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0.jpeg"/><Relationship Id="rId18" Type="http://schemas.openxmlformats.org/officeDocument/2006/relationships/slide" Target="slide12.xml"/><Relationship Id="rId26" Type="http://schemas.openxmlformats.org/officeDocument/2006/relationships/image" Target="../media/image30.jpeg"/><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slide" Target="slide8.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1.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image" Target="../media/image19.jpeg"/><Relationship Id="rId24" Type="http://schemas.openxmlformats.org/officeDocument/2006/relationships/slide" Target="slide2.xml"/><Relationship Id="rId5" Type="http://schemas.openxmlformats.org/officeDocument/2006/relationships/image" Target="../media/image16.jpeg"/><Relationship Id="rId15" Type="http://schemas.openxmlformats.org/officeDocument/2006/relationships/image" Target="../media/image21.jpeg"/><Relationship Id="rId23" Type="http://schemas.openxmlformats.org/officeDocument/2006/relationships/image" Target="../media/image14.jpeg"/><Relationship Id="rId10" Type="http://schemas.openxmlformats.org/officeDocument/2006/relationships/slide" Target="slide7.xml"/><Relationship Id="rId19" Type="http://schemas.openxmlformats.org/officeDocument/2006/relationships/image" Target="../media/image11.jpeg"/><Relationship Id="rId4" Type="http://schemas.openxmlformats.org/officeDocument/2006/relationships/slide" Target="slide4.xml"/><Relationship Id="rId9" Type="http://schemas.openxmlformats.org/officeDocument/2006/relationships/image" Target="../media/image18.jpeg"/><Relationship Id="rId14" Type="http://schemas.openxmlformats.org/officeDocument/2006/relationships/slide" Target="slide9.xml"/><Relationship Id="rId22" Type="http://schemas.openxmlformats.org/officeDocument/2006/relationships/slide" Target="slide1.xml"/></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0.jpeg"/><Relationship Id="rId18" Type="http://schemas.openxmlformats.org/officeDocument/2006/relationships/slide" Target="slide12.xml"/><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slide" Target="slide8.xml"/><Relationship Id="rId17" Type="http://schemas.openxmlformats.org/officeDocument/2006/relationships/image" Target="../media/image22.jpeg"/><Relationship Id="rId25" Type="http://schemas.openxmlformats.org/officeDocument/2006/relationships/image" Target="../media/image23.jpeg"/><Relationship Id="rId2" Type="http://schemas.openxmlformats.org/officeDocument/2006/relationships/slide" Target="slide3.xml"/><Relationship Id="rId16" Type="http://schemas.openxmlformats.org/officeDocument/2006/relationships/slide" Target="slide10.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image" Target="../media/image19.jpeg"/><Relationship Id="rId24" Type="http://schemas.openxmlformats.org/officeDocument/2006/relationships/slide" Target="slide2.xml"/><Relationship Id="rId5" Type="http://schemas.openxmlformats.org/officeDocument/2006/relationships/image" Target="../media/image16.jpeg"/><Relationship Id="rId15" Type="http://schemas.openxmlformats.org/officeDocument/2006/relationships/image" Target="../media/image21.jpeg"/><Relationship Id="rId23" Type="http://schemas.openxmlformats.org/officeDocument/2006/relationships/image" Target="../media/image14.jpeg"/><Relationship Id="rId10" Type="http://schemas.openxmlformats.org/officeDocument/2006/relationships/slide" Target="slide7.xml"/><Relationship Id="rId19" Type="http://schemas.openxmlformats.org/officeDocument/2006/relationships/image" Target="../media/image11.jpeg"/><Relationship Id="rId4" Type="http://schemas.openxmlformats.org/officeDocument/2006/relationships/slide" Target="slide4.xml"/><Relationship Id="rId9" Type="http://schemas.openxmlformats.org/officeDocument/2006/relationships/image" Target="../media/image18.jpeg"/><Relationship Id="rId14" Type="http://schemas.openxmlformats.org/officeDocument/2006/relationships/slide" Target="slide9.xml"/><Relationship Id="rId22" Type="http://schemas.openxmlformats.org/officeDocument/2006/relationships/slide" Target="slide1.xml"/></Relationships>
</file>

<file path=ppt/slides/_rels/slide1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0.jpeg"/><Relationship Id="rId18" Type="http://schemas.openxmlformats.org/officeDocument/2006/relationships/slide" Target="slide11.xml"/><Relationship Id="rId26" Type="http://schemas.openxmlformats.org/officeDocument/2006/relationships/hyperlink" Target="http://www.amazon.com/Heidelberg-Project-Street-Dreams/dp/1933916060/ref=sr_1_1?ie=UTF8&amp;s=books&amp;qid=1236199845&amp;sr=1-1" TargetMode="External"/><Relationship Id="rId3" Type="http://schemas.openxmlformats.org/officeDocument/2006/relationships/image" Target="../media/image15.jpeg"/><Relationship Id="rId21"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slide" Target="slide8.xml"/><Relationship Id="rId17" Type="http://schemas.openxmlformats.org/officeDocument/2006/relationships/image" Target="../media/image22.jpeg"/><Relationship Id="rId25" Type="http://schemas.openxmlformats.org/officeDocument/2006/relationships/image" Target="../media/image23.jpeg"/><Relationship Id="rId33" Type="http://schemas.openxmlformats.org/officeDocument/2006/relationships/image" Target="../media/image1.jpeg"/><Relationship Id="rId2" Type="http://schemas.openxmlformats.org/officeDocument/2006/relationships/slide" Target="slide3.xml"/><Relationship Id="rId16" Type="http://schemas.openxmlformats.org/officeDocument/2006/relationships/slide" Target="slide10.xml"/><Relationship Id="rId20" Type="http://schemas.openxmlformats.org/officeDocument/2006/relationships/slide" Target="slide13.xml"/><Relationship Id="rId29"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image" Target="../media/image19.jpeg"/><Relationship Id="rId24" Type="http://schemas.openxmlformats.org/officeDocument/2006/relationships/slide" Target="slide2.xml"/><Relationship Id="rId32" Type="http://schemas.openxmlformats.org/officeDocument/2006/relationships/hyperlink" Target="http://www2.wsupress.wayne.edu/book.php?id=891" TargetMode="External"/><Relationship Id="rId5" Type="http://schemas.openxmlformats.org/officeDocument/2006/relationships/image" Target="../media/image16.jpeg"/><Relationship Id="rId15" Type="http://schemas.openxmlformats.org/officeDocument/2006/relationships/image" Target="../media/image21.jpeg"/><Relationship Id="rId23" Type="http://schemas.openxmlformats.org/officeDocument/2006/relationships/image" Target="../media/image14.jpeg"/><Relationship Id="rId28" Type="http://schemas.openxmlformats.org/officeDocument/2006/relationships/hyperlink" Target="http://heidelberg.org/" TargetMode="External"/><Relationship Id="rId10" Type="http://schemas.openxmlformats.org/officeDocument/2006/relationships/slide" Target="slide7.xml"/><Relationship Id="rId19" Type="http://schemas.openxmlformats.org/officeDocument/2006/relationships/image" Target="../media/image10.jpeg"/><Relationship Id="rId31" Type="http://schemas.openxmlformats.org/officeDocument/2006/relationships/image" Target="../media/image33.jpeg"/><Relationship Id="rId4" Type="http://schemas.openxmlformats.org/officeDocument/2006/relationships/slide" Target="slide4.xml"/><Relationship Id="rId9" Type="http://schemas.openxmlformats.org/officeDocument/2006/relationships/image" Target="../media/image18.jpeg"/><Relationship Id="rId14" Type="http://schemas.openxmlformats.org/officeDocument/2006/relationships/slide" Target="slide9.xml"/><Relationship Id="rId22" Type="http://schemas.openxmlformats.org/officeDocument/2006/relationships/slide" Target="slide1.xml"/><Relationship Id="rId27" Type="http://schemas.openxmlformats.org/officeDocument/2006/relationships/image" Target="../media/image31.jpeg"/><Relationship Id="rId30" Type="http://schemas.openxmlformats.org/officeDocument/2006/relationships/hyperlink" Target="http://www.tyreeguyton.com/" TargetMode="External"/></Relationships>
</file>

<file path=ppt/slides/_rels/slide13.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21.jpeg"/><Relationship Id="rId18" Type="http://schemas.openxmlformats.org/officeDocument/2006/relationships/slide" Target="slide12.xml"/><Relationship Id="rId26" Type="http://schemas.openxmlformats.org/officeDocument/2006/relationships/image" Target="../media/image34.jpeg"/><Relationship Id="rId3" Type="http://schemas.openxmlformats.org/officeDocument/2006/relationships/image" Target="../media/image16.jpeg"/><Relationship Id="rId21"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slide" Target="slide9.xml"/><Relationship Id="rId17" Type="http://schemas.openxmlformats.org/officeDocument/2006/relationships/image" Target="../media/image10.jpeg"/><Relationship Id="rId25" Type="http://schemas.openxmlformats.org/officeDocument/2006/relationships/image" Target="../media/image23.jpeg"/><Relationship Id="rId2" Type="http://schemas.openxmlformats.org/officeDocument/2006/relationships/slide" Target="slide4.xml"/><Relationship Id="rId16" Type="http://schemas.openxmlformats.org/officeDocument/2006/relationships/slide" Target="slide11.xml"/><Relationship Id="rId20" Type="http://schemas.openxmlformats.org/officeDocument/2006/relationships/slide" Target="slide1.xml"/><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image" Target="../media/image20.jpeg"/><Relationship Id="rId24" Type="http://schemas.openxmlformats.org/officeDocument/2006/relationships/slide" Target="slide2.xml"/><Relationship Id="rId5" Type="http://schemas.openxmlformats.org/officeDocument/2006/relationships/image" Target="../media/image17.jpeg"/><Relationship Id="rId15" Type="http://schemas.openxmlformats.org/officeDocument/2006/relationships/image" Target="../media/image22.jpeg"/><Relationship Id="rId23" Type="http://schemas.openxmlformats.org/officeDocument/2006/relationships/image" Target="../media/image15.jpeg"/><Relationship Id="rId10" Type="http://schemas.openxmlformats.org/officeDocument/2006/relationships/slide" Target="slide8.xml"/><Relationship Id="rId19" Type="http://schemas.openxmlformats.org/officeDocument/2006/relationships/image" Target="../media/image11.jpeg"/><Relationship Id="rId4" Type="http://schemas.openxmlformats.org/officeDocument/2006/relationships/slide" Target="slide5.xml"/><Relationship Id="rId9" Type="http://schemas.openxmlformats.org/officeDocument/2006/relationships/image" Target="../media/image19.jpeg"/><Relationship Id="rId14" Type="http://schemas.openxmlformats.org/officeDocument/2006/relationships/slide" Target="slide10.xml"/><Relationship Id="rId22"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90600"/>
            <a:ext cx="7772400" cy="1470025"/>
          </a:xfrm>
        </p:spPr>
        <p:txBody>
          <a:bodyPr>
            <a:normAutofit fontScale="90000"/>
          </a:bodyPr>
          <a:lstStyle/>
          <a:p>
            <a:r>
              <a:rPr lang="en-US" dirty="0">
                <a:latin typeface="Algerian" pitchFamily="82" charset="0"/>
              </a:rPr>
              <a:t>Tyree Guyton’s </a:t>
            </a:r>
            <a:r>
              <a:rPr lang="en-US" dirty="0" smtClean="0">
                <a:latin typeface="Algerian" pitchFamily="82" charset="0"/>
              </a:rPr>
              <a:t/>
            </a:r>
            <a:br>
              <a:rPr lang="en-US" dirty="0" smtClean="0">
                <a:latin typeface="Algerian" pitchFamily="82" charset="0"/>
              </a:rPr>
            </a:br>
            <a:r>
              <a:rPr lang="en-US" dirty="0" smtClean="0">
                <a:latin typeface="Algerian" pitchFamily="82" charset="0"/>
              </a:rPr>
              <a:t>Heidelberg </a:t>
            </a:r>
            <a:r>
              <a:rPr lang="en-US" dirty="0">
                <a:latin typeface="Algerian" pitchFamily="82" charset="0"/>
              </a:rPr>
              <a:t>Project</a:t>
            </a:r>
            <a:r>
              <a:rPr lang="en-US" dirty="0"/>
              <a:t/>
            </a:r>
            <a:br>
              <a:rPr lang="en-US" dirty="0"/>
            </a:br>
            <a:endParaRPr lang="en-US" dirty="0"/>
          </a:p>
        </p:txBody>
      </p:sp>
      <p:pic>
        <p:nvPicPr>
          <p:cNvPr id="1026" name="Picture 2" descr="Tyree Guyton">
            <a:hlinkClick r:id="rId2" action="ppaction://hlinksldjump" tooltip="Tyree Guyton"/>
          </p:cNvPr>
          <p:cNvPicPr>
            <a:picLocks noChangeAspect="1" noChangeArrowheads="1"/>
          </p:cNvPicPr>
          <p:nvPr/>
        </p:nvPicPr>
        <p:blipFill>
          <a:blip r:embed="rId3"/>
          <a:srcRect/>
          <a:stretch>
            <a:fillRect/>
          </a:stretch>
        </p:blipFill>
        <p:spPr bwMode="auto">
          <a:xfrm>
            <a:off x="152400" y="152400"/>
            <a:ext cx="1649104" cy="2286000"/>
          </a:xfrm>
          <a:prstGeom prst="rect">
            <a:avLst/>
          </a:prstGeom>
          <a:noFill/>
          <a:ln w="9525">
            <a:noFill/>
            <a:miter lim="800000"/>
            <a:headEnd/>
            <a:tailEnd/>
          </a:ln>
        </p:spPr>
      </p:pic>
      <p:pic>
        <p:nvPicPr>
          <p:cNvPr id="1027" name="Picture 3" descr="The Dotty Wotty House">
            <a:hlinkClick r:id="rId4" action="ppaction://hlinksldjump" tooltip="The Dotty Wotty House"/>
          </p:cNvPr>
          <p:cNvPicPr>
            <a:picLocks noChangeAspect="1" noChangeArrowheads="1"/>
          </p:cNvPicPr>
          <p:nvPr/>
        </p:nvPicPr>
        <p:blipFill>
          <a:blip r:embed="rId5" cstate="print"/>
          <a:srcRect/>
          <a:stretch>
            <a:fillRect/>
          </a:stretch>
        </p:blipFill>
        <p:spPr bwMode="auto">
          <a:xfrm>
            <a:off x="7315200" y="2590800"/>
            <a:ext cx="1676400" cy="2235200"/>
          </a:xfrm>
          <a:prstGeom prst="rect">
            <a:avLst/>
          </a:prstGeom>
          <a:noFill/>
          <a:ln w="9525">
            <a:noFill/>
            <a:miter lim="800000"/>
            <a:headEnd/>
            <a:tailEnd/>
          </a:ln>
        </p:spPr>
      </p:pic>
      <p:sp>
        <p:nvSpPr>
          <p:cNvPr id="6" name="Rectangle 5"/>
          <p:cNvSpPr/>
          <p:nvPr/>
        </p:nvSpPr>
        <p:spPr>
          <a:xfrm>
            <a:off x="2286000" y="2057400"/>
            <a:ext cx="4572000" cy="1077218"/>
          </a:xfrm>
          <a:prstGeom prst="rect">
            <a:avLst/>
          </a:prstGeom>
        </p:spPr>
        <p:txBody>
          <a:bodyPr>
            <a:spAutoFit/>
          </a:bodyPr>
          <a:lstStyle/>
          <a:p>
            <a:pPr algn="ctr"/>
            <a:r>
              <a:rPr lang="en-US" sz="1600" dirty="0">
                <a:latin typeface="Broadway" pitchFamily="82" charset="0"/>
              </a:rPr>
              <a:t>"I set out to change the world and that change starts with me... and by changing me, I'm changing the world" ~Tyree Guyton</a:t>
            </a:r>
          </a:p>
        </p:txBody>
      </p:sp>
      <p:pic>
        <p:nvPicPr>
          <p:cNvPr id="1028" name="Picture 4" descr="Faces in the Hood">
            <a:hlinkClick r:id="rId6" action="ppaction://hlinksldjump" tooltip="Faces in the Hood"/>
          </p:cNvPr>
          <p:cNvPicPr>
            <a:picLocks noChangeAspect="1" noChangeArrowheads="1"/>
          </p:cNvPicPr>
          <p:nvPr/>
        </p:nvPicPr>
        <p:blipFill>
          <a:blip r:embed="rId7" cstate="print"/>
          <a:srcRect/>
          <a:stretch>
            <a:fillRect/>
          </a:stretch>
        </p:blipFill>
        <p:spPr bwMode="auto">
          <a:xfrm>
            <a:off x="152400" y="2590800"/>
            <a:ext cx="1676400" cy="2235200"/>
          </a:xfrm>
          <a:prstGeom prst="rect">
            <a:avLst/>
          </a:prstGeom>
          <a:noFill/>
          <a:ln w="9525">
            <a:noFill/>
            <a:miter lim="800000"/>
            <a:headEnd/>
            <a:tailEnd/>
          </a:ln>
        </p:spPr>
      </p:pic>
      <p:pic>
        <p:nvPicPr>
          <p:cNvPr id="1029" name="Picture 5" descr="The Party Animal House">
            <a:hlinkClick r:id="rId8" action="ppaction://hlinksldjump" tooltip="The Party Animal House"/>
          </p:cNvPr>
          <p:cNvPicPr>
            <a:picLocks noChangeAspect="1" noChangeArrowheads="1"/>
          </p:cNvPicPr>
          <p:nvPr/>
        </p:nvPicPr>
        <p:blipFill>
          <a:blip r:embed="rId9" cstate="print"/>
          <a:srcRect/>
          <a:stretch>
            <a:fillRect/>
          </a:stretch>
        </p:blipFill>
        <p:spPr bwMode="auto">
          <a:xfrm>
            <a:off x="7315200" y="152400"/>
            <a:ext cx="1676400" cy="2263140"/>
          </a:xfrm>
          <a:prstGeom prst="rect">
            <a:avLst/>
          </a:prstGeom>
          <a:noFill/>
          <a:ln w="9525">
            <a:noFill/>
            <a:miter lim="800000"/>
            <a:headEnd/>
            <a:tailEnd/>
          </a:ln>
        </p:spPr>
      </p:pic>
      <p:pic>
        <p:nvPicPr>
          <p:cNvPr id="1030" name="Picture 6" descr="The Oval Room">
            <a:hlinkClick r:id="rId10" action="ppaction://hlinksldjump" tooltip="The Oval Room"/>
          </p:cNvPr>
          <p:cNvPicPr>
            <a:picLocks noChangeAspect="1" noChangeArrowheads="1"/>
          </p:cNvPicPr>
          <p:nvPr/>
        </p:nvPicPr>
        <p:blipFill>
          <a:blip r:embed="rId11" cstate="print"/>
          <a:srcRect/>
          <a:stretch>
            <a:fillRect/>
          </a:stretch>
        </p:blipFill>
        <p:spPr bwMode="auto">
          <a:xfrm>
            <a:off x="2209800" y="3200400"/>
            <a:ext cx="2286000" cy="1698171"/>
          </a:xfrm>
          <a:prstGeom prst="rect">
            <a:avLst/>
          </a:prstGeom>
          <a:noFill/>
          <a:ln w="9525">
            <a:noFill/>
            <a:miter lim="800000"/>
            <a:headEnd/>
            <a:tailEnd/>
          </a:ln>
        </p:spPr>
      </p:pic>
      <p:pic>
        <p:nvPicPr>
          <p:cNvPr id="1031" name="Picture 7" descr="Noah's Ark">
            <a:hlinkClick r:id="rId12" action="ppaction://hlinksldjump" tooltip="Noah's Ark"/>
          </p:cNvPr>
          <p:cNvPicPr>
            <a:picLocks noChangeAspect="1" noChangeArrowheads="1"/>
          </p:cNvPicPr>
          <p:nvPr/>
        </p:nvPicPr>
        <p:blipFill>
          <a:blip r:embed="rId13" cstate="print"/>
          <a:srcRect/>
          <a:stretch>
            <a:fillRect/>
          </a:stretch>
        </p:blipFill>
        <p:spPr bwMode="auto">
          <a:xfrm>
            <a:off x="4648200" y="3200400"/>
            <a:ext cx="2286000" cy="1698171"/>
          </a:xfrm>
          <a:prstGeom prst="rect">
            <a:avLst/>
          </a:prstGeom>
          <a:noFill/>
          <a:ln w="9525">
            <a:noFill/>
            <a:miter lim="800000"/>
            <a:headEnd/>
            <a:tailEnd/>
          </a:ln>
        </p:spPr>
      </p:pic>
      <p:pic>
        <p:nvPicPr>
          <p:cNvPr id="1032" name="Picture 8" descr="Doors of Opportunity">
            <a:hlinkClick r:id="rId14" action="ppaction://hlinksldjump" tooltip="Doors of Opportunity"/>
          </p:cNvPr>
          <p:cNvPicPr>
            <a:picLocks noChangeAspect="1" noChangeArrowheads="1"/>
          </p:cNvPicPr>
          <p:nvPr/>
        </p:nvPicPr>
        <p:blipFill>
          <a:blip r:embed="rId15" cstate="print"/>
          <a:srcRect/>
          <a:stretch>
            <a:fillRect/>
          </a:stretch>
        </p:blipFill>
        <p:spPr bwMode="auto">
          <a:xfrm>
            <a:off x="3429000" y="5029200"/>
            <a:ext cx="2300941" cy="1676400"/>
          </a:xfrm>
          <a:prstGeom prst="rect">
            <a:avLst/>
          </a:prstGeom>
          <a:noFill/>
          <a:ln w="9525">
            <a:noFill/>
            <a:miter lim="800000"/>
            <a:headEnd/>
            <a:tailEnd/>
          </a:ln>
        </p:spPr>
      </p:pic>
      <p:pic>
        <p:nvPicPr>
          <p:cNvPr id="1033" name="Picture 9" descr="The House That Makes Sense">
            <a:hlinkClick r:id="rId16" action="ppaction://hlinksldjump" tooltip="The House That Makes Sense"/>
          </p:cNvPr>
          <p:cNvPicPr>
            <a:picLocks noChangeAspect="1" noChangeArrowheads="1"/>
          </p:cNvPicPr>
          <p:nvPr/>
        </p:nvPicPr>
        <p:blipFill>
          <a:blip r:embed="rId17"/>
          <a:srcRect/>
          <a:stretch>
            <a:fillRect/>
          </a:stretch>
        </p:blipFill>
        <p:spPr bwMode="auto">
          <a:xfrm>
            <a:off x="152400" y="5029200"/>
            <a:ext cx="2286000" cy="1676400"/>
          </a:xfrm>
          <a:prstGeom prst="rect">
            <a:avLst/>
          </a:prstGeom>
          <a:noFill/>
          <a:ln w="9525">
            <a:noFill/>
            <a:miter lim="800000"/>
            <a:headEnd/>
            <a:tailEnd/>
          </a:ln>
        </p:spPr>
      </p:pic>
      <p:pic>
        <p:nvPicPr>
          <p:cNvPr id="1034" name="Picture 10" descr="The House of Numbers">
            <a:hlinkClick r:id="rId18" action="ppaction://hlinksldjump" tooltip="The House of Numbers"/>
          </p:cNvPr>
          <p:cNvPicPr>
            <a:picLocks noChangeAspect="1" noChangeArrowheads="1"/>
          </p:cNvPicPr>
          <p:nvPr/>
        </p:nvPicPr>
        <p:blipFill>
          <a:blip r:embed="rId19" cstate="print"/>
          <a:srcRect/>
          <a:stretch>
            <a:fillRect/>
          </a:stretch>
        </p:blipFill>
        <p:spPr bwMode="auto">
          <a:xfrm>
            <a:off x="6705600" y="5029200"/>
            <a:ext cx="2300941" cy="1676400"/>
          </a:xfrm>
          <a:prstGeom prst="rect">
            <a:avLst/>
          </a:prstGeom>
          <a:noFill/>
          <a:ln w="9525">
            <a:noFill/>
            <a:miter lim="800000"/>
            <a:headEnd/>
            <a:tailEnd/>
          </a:ln>
        </p:spPr>
      </p:pic>
      <p:pic>
        <p:nvPicPr>
          <p:cNvPr id="1035" name="Picture 11" descr="silver dot">
            <a:hlinkClick r:id="rId20" action="ppaction://hlinksldjump" tooltip="Reflection"/>
          </p:cNvPr>
          <p:cNvPicPr>
            <a:picLocks noChangeAspect="1" noChangeArrowheads="1"/>
          </p:cNvPicPr>
          <p:nvPr/>
        </p:nvPicPr>
        <p:blipFill>
          <a:blip r:embed="rId21"/>
          <a:srcRect/>
          <a:stretch>
            <a:fillRect/>
          </a:stretch>
        </p:blipFill>
        <p:spPr bwMode="auto">
          <a:xfrm>
            <a:off x="3048000" y="152400"/>
            <a:ext cx="685800" cy="685800"/>
          </a:xfrm>
          <a:prstGeom prst="rect">
            <a:avLst/>
          </a:prstGeom>
          <a:noFill/>
          <a:ln w="9525">
            <a:noFill/>
            <a:miter lim="800000"/>
            <a:headEnd/>
            <a:tailEnd/>
          </a:ln>
        </p:spPr>
      </p:pic>
      <p:pic>
        <p:nvPicPr>
          <p:cNvPr id="1036" name="Picture 12" descr="magenta dot">
            <a:hlinkClick r:id="rId22" action="ppaction://hlinksldjump" tooltip="Resources"/>
          </p:cNvPr>
          <p:cNvPicPr>
            <a:picLocks noChangeAspect="1" noChangeArrowheads="1"/>
          </p:cNvPicPr>
          <p:nvPr/>
        </p:nvPicPr>
        <p:blipFill>
          <a:blip r:embed="rId23"/>
          <a:srcRect/>
          <a:stretch>
            <a:fillRect/>
          </a:stretch>
        </p:blipFill>
        <p:spPr bwMode="auto">
          <a:xfrm>
            <a:off x="4267200" y="152400"/>
            <a:ext cx="685800" cy="685800"/>
          </a:xfrm>
          <a:prstGeom prst="rect">
            <a:avLst/>
          </a:prstGeom>
          <a:noFill/>
          <a:ln w="9525">
            <a:noFill/>
            <a:miter lim="800000"/>
            <a:headEnd/>
            <a:tailEnd/>
          </a:ln>
        </p:spPr>
      </p:pic>
      <p:pic>
        <p:nvPicPr>
          <p:cNvPr id="1037" name="Picture 13" descr="light green dot">
            <a:hlinkClick r:id="rId24" action="ppaction://hlinksldjump" tooltip="Credits"/>
          </p:cNvPr>
          <p:cNvPicPr>
            <a:picLocks noChangeAspect="1" noChangeArrowheads="1"/>
          </p:cNvPicPr>
          <p:nvPr/>
        </p:nvPicPr>
        <p:blipFill>
          <a:blip r:embed="rId25"/>
          <a:srcRect/>
          <a:stretch>
            <a:fillRect/>
          </a:stretch>
        </p:blipFill>
        <p:spPr bwMode="auto">
          <a:xfrm>
            <a:off x="5486400" y="152400"/>
            <a:ext cx="685800" cy="685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4267200" y="228600"/>
            <a:ext cx="4572000"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4686300" algn="l"/>
              </a:tabLst>
            </a:pPr>
            <a:r>
              <a:rPr kumimoji="0" lang="en-US" sz="1300" b="0" i="0" u="none" strike="noStrike" cap="none" normalizeH="0" baseline="0" dirty="0" smtClean="0">
                <a:ln>
                  <a:noFill/>
                </a:ln>
                <a:solidFill>
                  <a:schemeClr val="tx1"/>
                </a:solidFill>
                <a:effectLst/>
                <a:latin typeface="Broadway" pitchFamily="82" charset="0"/>
                <a:ea typeface="Times" pitchFamily="18" charset="0"/>
                <a:cs typeface="Times New Roman" pitchFamily="18" charset="0"/>
              </a:rPr>
              <a:t>Tyree Guyton was born on August 24, 1955 in Detroit, Michigan. He created the Heidelberg Project in 1986 with his grandfather Sam Mackey as an outdoor art environment on Detroit's eastside, a neighborhood referred to as "Black Bottom.” The Heidelberg Project is, in part, a political protest, as Tyree's childhood neighborhood began to deteriorate after the 1967 riots. At first, the project consisted of his painting a series of houses on Detroit's Heidelberg Street with bright dots of many colors, and attaching salvaged items to the houses. It was a constantly evolving work that transformed a hard-core inner-city neighborhood where people were afraid to walk, even in daytime, into one in which neighbors took pride and where visitors were many and welcomed. His main goal was to develop the Heidelberg Project into Detroit’s first indoor and outdoor museum, complete with an artists' colony, creative art center, community garden, amphitheater, and more. The effect of the Heidelberg Project is displayed through the development of Heidelberg Street. At the other end of the street, there are crumbling houses with lawns covered with waist-high weeds, rubble and rubbish, with no people in sight. Nevertheless, the Heidelberg Project attracts nearly 275,000 visitors a year, and is now considered a recognized destination for Detroit tourists.</a:t>
            </a:r>
            <a:r>
              <a:rPr kumimoji="0" lang="en-US" sz="1300" b="0" i="0" u="none" strike="noStrike" cap="none" normalizeH="0" baseline="0" dirty="0" smtClean="0">
                <a:ln>
                  <a:noFill/>
                </a:ln>
                <a:solidFill>
                  <a:schemeClr val="tx1"/>
                </a:solidFill>
                <a:effectLst/>
                <a:latin typeface="Broadway" pitchFamily="82" charset="0"/>
              </a:rPr>
              <a:t> </a:t>
            </a:r>
          </a:p>
        </p:txBody>
      </p:sp>
      <p:sp>
        <p:nvSpPr>
          <p:cNvPr id="13314" name="Rectangle 2"/>
          <p:cNvSpPr>
            <a:spLocks noChangeArrowheads="1"/>
          </p:cNvSpPr>
          <p:nvPr/>
        </p:nvSpPr>
        <p:spPr bwMode="auto">
          <a:xfrm>
            <a:off x="152400" y="76200"/>
            <a:ext cx="4038600" cy="7463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lang="en-US" sz="4250" dirty="0" smtClean="0">
                <a:latin typeface="Algerian" pitchFamily="82" charset="0"/>
                <a:cs typeface="Times New Roman" pitchFamily="18" charset="0"/>
              </a:rPr>
              <a:t>TYREE GUYTON</a:t>
            </a:r>
            <a:endParaRPr kumimoji="0" lang="en-US" sz="4250" b="0" i="0" u="none" strike="noStrike" cap="none" normalizeH="0" baseline="0" dirty="0" smtClean="0">
              <a:ln>
                <a:noFill/>
              </a:ln>
              <a:solidFill>
                <a:schemeClr val="tx1"/>
              </a:solidFill>
              <a:effectLst/>
              <a:latin typeface="Algerian" pitchFamily="82" charset="0"/>
            </a:endParaRPr>
          </a:p>
        </p:txBody>
      </p:sp>
      <p:pic>
        <p:nvPicPr>
          <p:cNvPr id="13315" name="Picture 3" descr="tyree-guyton-3"/>
          <p:cNvPicPr>
            <a:picLocks noChangeAspect="1" noChangeArrowheads="1"/>
          </p:cNvPicPr>
          <p:nvPr/>
        </p:nvPicPr>
        <p:blipFill>
          <a:blip r:embed="rId2"/>
          <a:srcRect/>
          <a:stretch>
            <a:fillRect/>
          </a:stretch>
        </p:blipFill>
        <p:spPr bwMode="auto">
          <a:xfrm>
            <a:off x="457200" y="838200"/>
            <a:ext cx="3505200" cy="5296747"/>
          </a:xfrm>
          <a:prstGeom prst="rect">
            <a:avLst/>
          </a:prstGeom>
          <a:noFill/>
          <a:ln w="9525">
            <a:noFill/>
            <a:miter lim="800000"/>
            <a:headEnd/>
            <a:tailEnd/>
          </a:ln>
        </p:spPr>
      </p:pic>
      <p:pic>
        <p:nvPicPr>
          <p:cNvPr id="13327" name="Picture 15" descr="red dot">
            <a:hlinkClick r:id="rId3" action="ppaction://hlinksldjump" tooltip="Table of Content"/>
          </p:cNvPr>
          <p:cNvPicPr>
            <a:picLocks noChangeAspect="1" noChangeArrowheads="1"/>
          </p:cNvPicPr>
          <p:nvPr/>
        </p:nvPicPr>
        <p:blipFill>
          <a:blip r:embed="rId4" cstate="print"/>
          <a:srcRect/>
          <a:stretch>
            <a:fillRect/>
          </a:stretch>
        </p:blipFill>
        <p:spPr bwMode="auto">
          <a:xfrm>
            <a:off x="76200" y="6248400"/>
            <a:ext cx="533400" cy="533400"/>
          </a:xfrm>
          <a:prstGeom prst="rect">
            <a:avLst/>
          </a:prstGeom>
          <a:noFill/>
        </p:spPr>
      </p:pic>
      <p:pic>
        <p:nvPicPr>
          <p:cNvPr id="13326" name="Picture 14" descr="yellow dot">
            <a:hlinkClick r:id="rId5" action="ppaction://hlinksldjump" tooltip="The Dotty Wotty House"/>
          </p:cNvPr>
          <p:cNvPicPr>
            <a:picLocks noChangeAspect="1" noChangeArrowheads="1"/>
          </p:cNvPicPr>
          <p:nvPr/>
        </p:nvPicPr>
        <p:blipFill>
          <a:blip r:embed="rId6"/>
          <a:srcRect/>
          <a:stretch>
            <a:fillRect/>
          </a:stretch>
        </p:blipFill>
        <p:spPr bwMode="auto">
          <a:xfrm>
            <a:off x="838200" y="6248400"/>
            <a:ext cx="533400" cy="533400"/>
          </a:xfrm>
          <a:prstGeom prst="rect">
            <a:avLst/>
          </a:prstGeom>
          <a:noFill/>
        </p:spPr>
      </p:pic>
      <p:pic>
        <p:nvPicPr>
          <p:cNvPr id="13325" name="Picture 13" descr="orange dot">
            <a:hlinkClick r:id="rId7" action="ppaction://hlinksldjump" tooltip="Faces in the Hood"/>
          </p:cNvPr>
          <p:cNvPicPr>
            <a:picLocks noChangeAspect="1" noChangeArrowheads="1"/>
          </p:cNvPicPr>
          <p:nvPr/>
        </p:nvPicPr>
        <p:blipFill>
          <a:blip r:embed="rId8" cstate="print"/>
          <a:srcRect/>
          <a:stretch>
            <a:fillRect/>
          </a:stretch>
        </p:blipFill>
        <p:spPr bwMode="auto">
          <a:xfrm>
            <a:off x="1600200" y="6248400"/>
            <a:ext cx="533400" cy="533400"/>
          </a:xfrm>
          <a:prstGeom prst="rect">
            <a:avLst/>
          </a:prstGeom>
          <a:noFill/>
        </p:spPr>
      </p:pic>
      <p:pic>
        <p:nvPicPr>
          <p:cNvPr id="13324" name="Picture 12" descr="pink dot">
            <a:hlinkClick r:id="rId9" action="ppaction://hlinksldjump" tooltip="The Party Animal House"/>
          </p:cNvPr>
          <p:cNvPicPr>
            <a:picLocks noChangeAspect="1" noChangeArrowheads="1"/>
          </p:cNvPicPr>
          <p:nvPr/>
        </p:nvPicPr>
        <p:blipFill>
          <a:blip r:embed="rId10" cstate="print"/>
          <a:srcRect/>
          <a:stretch>
            <a:fillRect/>
          </a:stretch>
        </p:blipFill>
        <p:spPr bwMode="auto">
          <a:xfrm>
            <a:off x="2362200" y="6248400"/>
            <a:ext cx="533400" cy="533400"/>
          </a:xfrm>
          <a:prstGeom prst="rect">
            <a:avLst/>
          </a:prstGeom>
          <a:noFill/>
        </p:spPr>
      </p:pic>
      <p:pic>
        <p:nvPicPr>
          <p:cNvPr id="13323" name="Picture 11" descr="purple dot">
            <a:hlinkClick r:id="rId11" action="ppaction://hlinksldjump" tooltip="The Oval Room"/>
          </p:cNvPr>
          <p:cNvPicPr>
            <a:picLocks noChangeAspect="1" noChangeArrowheads="1"/>
          </p:cNvPicPr>
          <p:nvPr/>
        </p:nvPicPr>
        <p:blipFill>
          <a:blip r:embed="rId12"/>
          <a:srcRect/>
          <a:stretch>
            <a:fillRect/>
          </a:stretch>
        </p:blipFill>
        <p:spPr bwMode="auto">
          <a:xfrm>
            <a:off x="3124200" y="6248400"/>
            <a:ext cx="533400" cy="533400"/>
          </a:xfrm>
          <a:prstGeom prst="rect">
            <a:avLst/>
          </a:prstGeom>
          <a:noFill/>
        </p:spPr>
      </p:pic>
      <p:pic>
        <p:nvPicPr>
          <p:cNvPr id="13322" name="Picture 10" descr="blue dot">
            <a:hlinkClick r:id="rId13" action="ppaction://hlinksldjump" tooltip="Noah's Ark"/>
          </p:cNvPr>
          <p:cNvPicPr>
            <a:picLocks noChangeAspect="1" noChangeArrowheads="1"/>
          </p:cNvPicPr>
          <p:nvPr/>
        </p:nvPicPr>
        <p:blipFill>
          <a:blip r:embed="rId14"/>
          <a:srcRect/>
          <a:stretch>
            <a:fillRect/>
          </a:stretch>
        </p:blipFill>
        <p:spPr bwMode="auto">
          <a:xfrm>
            <a:off x="3886200" y="6248400"/>
            <a:ext cx="533400" cy="533400"/>
          </a:xfrm>
          <a:prstGeom prst="rect">
            <a:avLst/>
          </a:prstGeom>
          <a:noFill/>
        </p:spPr>
      </p:pic>
      <p:pic>
        <p:nvPicPr>
          <p:cNvPr id="13321" name="Picture 9" descr="aqua dot">
            <a:hlinkClick r:id="rId15" action="ppaction://hlinksldjump" tooltip="Doors of Opportunity"/>
          </p:cNvPr>
          <p:cNvPicPr>
            <a:picLocks noChangeAspect="1" noChangeArrowheads="1"/>
          </p:cNvPicPr>
          <p:nvPr/>
        </p:nvPicPr>
        <p:blipFill>
          <a:blip r:embed="rId16"/>
          <a:srcRect/>
          <a:stretch>
            <a:fillRect/>
          </a:stretch>
        </p:blipFill>
        <p:spPr bwMode="auto">
          <a:xfrm>
            <a:off x="4648200" y="6248400"/>
            <a:ext cx="533400" cy="533400"/>
          </a:xfrm>
          <a:prstGeom prst="rect">
            <a:avLst/>
          </a:prstGeom>
          <a:noFill/>
        </p:spPr>
      </p:pic>
      <p:pic>
        <p:nvPicPr>
          <p:cNvPr id="13320" name="Picture 8" descr="dark blue dot">
            <a:hlinkClick r:id="rId17" action="ppaction://hlinksldjump" tooltip="The House That Makes Sense"/>
          </p:cNvPr>
          <p:cNvPicPr>
            <a:picLocks noChangeAspect="1" noChangeArrowheads="1"/>
          </p:cNvPicPr>
          <p:nvPr/>
        </p:nvPicPr>
        <p:blipFill>
          <a:blip r:embed="rId18"/>
          <a:srcRect/>
          <a:stretch>
            <a:fillRect/>
          </a:stretch>
        </p:blipFill>
        <p:spPr bwMode="auto">
          <a:xfrm>
            <a:off x="5410200" y="6248400"/>
            <a:ext cx="533400" cy="533400"/>
          </a:xfrm>
          <a:prstGeom prst="rect">
            <a:avLst/>
          </a:prstGeom>
          <a:solidFill>
            <a:schemeClr val="bg1"/>
          </a:solidFill>
        </p:spPr>
      </p:pic>
      <p:pic>
        <p:nvPicPr>
          <p:cNvPr id="13319" name="Picture 7" descr="green dot">
            <a:hlinkClick r:id="rId19" action="ppaction://hlinksldjump" tooltip="The House of Numbers"/>
          </p:cNvPr>
          <p:cNvPicPr>
            <a:picLocks noChangeAspect="1" noChangeArrowheads="1"/>
          </p:cNvPicPr>
          <p:nvPr/>
        </p:nvPicPr>
        <p:blipFill>
          <a:blip r:embed="rId20"/>
          <a:srcRect/>
          <a:stretch>
            <a:fillRect/>
          </a:stretch>
        </p:blipFill>
        <p:spPr bwMode="auto">
          <a:xfrm>
            <a:off x="6172200" y="6248400"/>
            <a:ext cx="533400" cy="533400"/>
          </a:xfrm>
          <a:prstGeom prst="rect">
            <a:avLst/>
          </a:prstGeom>
          <a:noFill/>
        </p:spPr>
      </p:pic>
      <p:pic>
        <p:nvPicPr>
          <p:cNvPr id="13318" name="Picture 6" descr="silver dot">
            <a:hlinkClick r:id="rId21" action="ppaction://hlinksldjump" tooltip="Reflection"/>
          </p:cNvPr>
          <p:cNvPicPr>
            <a:picLocks noChangeAspect="1" noChangeArrowheads="1"/>
          </p:cNvPicPr>
          <p:nvPr/>
        </p:nvPicPr>
        <p:blipFill>
          <a:blip r:embed="rId22"/>
          <a:srcRect/>
          <a:stretch>
            <a:fillRect/>
          </a:stretch>
        </p:blipFill>
        <p:spPr bwMode="auto">
          <a:xfrm>
            <a:off x="6934200" y="6248400"/>
            <a:ext cx="533400" cy="533400"/>
          </a:xfrm>
          <a:prstGeom prst="rect">
            <a:avLst/>
          </a:prstGeom>
          <a:noFill/>
        </p:spPr>
      </p:pic>
      <p:pic>
        <p:nvPicPr>
          <p:cNvPr id="13317" name="Picture 5" descr="magenta dot">
            <a:hlinkClick r:id="rId23" action="ppaction://hlinksldjump" tooltip="Resources"/>
          </p:cNvPr>
          <p:cNvPicPr>
            <a:picLocks noChangeAspect="1" noChangeArrowheads="1"/>
          </p:cNvPicPr>
          <p:nvPr/>
        </p:nvPicPr>
        <p:blipFill>
          <a:blip r:embed="rId24"/>
          <a:srcRect/>
          <a:stretch>
            <a:fillRect/>
          </a:stretch>
        </p:blipFill>
        <p:spPr bwMode="auto">
          <a:xfrm>
            <a:off x="7696200" y="6248400"/>
            <a:ext cx="533400" cy="533400"/>
          </a:xfrm>
          <a:prstGeom prst="rect">
            <a:avLst/>
          </a:prstGeom>
          <a:noFill/>
        </p:spPr>
      </p:pic>
      <p:pic>
        <p:nvPicPr>
          <p:cNvPr id="13316" name="Picture 4" descr="light green dot">
            <a:hlinkClick r:id="rId25" action="ppaction://hlinksldjump" tooltip="Credits"/>
          </p:cNvPr>
          <p:cNvPicPr>
            <a:picLocks noChangeAspect="1" noChangeArrowheads="1"/>
          </p:cNvPicPr>
          <p:nvPr/>
        </p:nvPicPr>
        <p:blipFill>
          <a:blip r:embed="rId26"/>
          <a:srcRect/>
          <a:stretch>
            <a:fillRect/>
          </a:stretch>
        </p:blipFill>
        <p:spPr bwMode="auto">
          <a:xfrm>
            <a:off x="8458200" y="6248400"/>
            <a:ext cx="533400" cy="533400"/>
          </a:xfrm>
          <a:prstGeom prst="rect">
            <a:avLst/>
          </a:prstGeom>
          <a:noFill/>
        </p:spPr>
      </p:pic>
      <p:sp>
        <p:nvSpPr>
          <p:cNvPr id="13329" name="Rectangle 17"/>
          <p:cNvSpPr>
            <a:spLocks noChangeArrowheads="1"/>
          </p:cNvSpPr>
          <p:nvPr/>
        </p:nvSpPr>
        <p:spPr bwMode="auto">
          <a:xfrm>
            <a:off x="0" y="2638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27"/>
                                        </p:tgtEl>
                                        <p:attrNameLst>
                                          <p:attrName>style.visibility</p:attrName>
                                        </p:attrNameLst>
                                      </p:cBhvr>
                                      <p:to>
                                        <p:strVal val="visible"/>
                                      </p:to>
                                    </p:set>
                                    <p:animEffect transition="in" filter="fade">
                                      <p:cBhvr>
                                        <p:cTn id="7" dur="1000"/>
                                        <p:tgtEl>
                                          <p:spTgt spid="13327"/>
                                        </p:tgtEl>
                                      </p:cBhvr>
                                    </p:animEffect>
                                    <p:anim calcmode="lin" valueType="num">
                                      <p:cBhvr>
                                        <p:cTn id="8" dur="1000" fill="hold"/>
                                        <p:tgtEl>
                                          <p:spTgt spid="13327"/>
                                        </p:tgtEl>
                                        <p:attrNameLst>
                                          <p:attrName>ppt_x</p:attrName>
                                        </p:attrNameLst>
                                      </p:cBhvr>
                                      <p:tavLst>
                                        <p:tav tm="0">
                                          <p:val>
                                            <p:strVal val="#ppt_x"/>
                                          </p:val>
                                        </p:tav>
                                        <p:tav tm="100000">
                                          <p:val>
                                            <p:strVal val="#ppt_x"/>
                                          </p:val>
                                        </p:tav>
                                      </p:tavLst>
                                    </p:anim>
                                    <p:anim calcmode="lin" valueType="num">
                                      <p:cBhvr>
                                        <p:cTn id="9" dur="1000" fill="hold"/>
                                        <p:tgtEl>
                                          <p:spTgt spid="133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326"/>
                                        </p:tgtEl>
                                        <p:attrNameLst>
                                          <p:attrName>style.visibility</p:attrName>
                                        </p:attrNameLst>
                                      </p:cBhvr>
                                      <p:to>
                                        <p:strVal val="visible"/>
                                      </p:to>
                                    </p:set>
                                    <p:animEffect transition="in" filter="fade">
                                      <p:cBhvr>
                                        <p:cTn id="12" dur="1000"/>
                                        <p:tgtEl>
                                          <p:spTgt spid="13326"/>
                                        </p:tgtEl>
                                      </p:cBhvr>
                                    </p:animEffect>
                                    <p:anim calcmode="lin" valueType="num">
                                      <p:cBhvr>
                                        <p:cTn id="13" dur="1000" fill="hold"/>
                                        <p:tgtEl>
                                          <p:spTgt spid="13326"/>
                                        </p:tgtEl>
                                        <p:attrNameLst>
                                          <p:attrName>ppt_x</p:attrName>
                                        </p:attrNameLst>
                                      </p:cBhvr>
                                      <p:tavLst>
                                        <p:tav tm="0">
                                          <p:val>
                                            <p:strVal val="#ppt_x"/>
                                          </p:val>
                                        </p:tav>
                                        <p:tav tm="100000">
                                          <p:val>
                                            <p:strVal val="#ppt_x"/>
                                          </p:val>
                                        </p:tav>
                                      </p:tavLst>
                                    </p:anim>
                                    <p:anim calcmode="lin" valueType="num">
                                      <p:cBhvr>
                                        <p:cTn id="14" dur="1000" fill="hold"/>
                                        <p:tgtEl>
                                          <p:spTgt spid="133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325"/>
                                        </p:tgtEl>
                                        <p:attrNameLst>
                                          <p:attrName>style.visibility</p:attrName>
                                        </p:attrNameLst>
                                      </p:cBhvr>
                                      <p:to>
                                        <p:strVal val="visible"/>
                                      </p:to>
                                    </p:set>
                                    <p:animEffect transition="in" filter="fade">
                                      <p:cBhvr>
                                        <p:cTn id="17" dur="1000"/>
                                        <p:tgtEl>
                                          <p:spTgt spid="13325"/>
                                        </p:tgtEl>
                                      </p:cBhvr>
                                    </p:animEffect>
                                    <p:anim calcmode="lin" valueType="num">
                                      <p:cBhvr>
                                        <p:cTn id="18" dur="1000" fill="hold"/>
                                        <p:tgtEl>
                                          <p:spTgt spid="13325"/>
                                        </p:tgtEl>
                                        <p:attrNameLst>
                                          <p:attrName>ppt_x</p:attrName>
                                        </p:attrNameLst>
                                      </p:cBhvr>
                                      <p:tavLst>
                                        <p:tav tm="0">
                                          <p:val>
                                            <p:strVal val="#ppt_x"/>
                                          </p:val>
                                        </p:tav>
                                        <p:tav tm="100000">
                                          <p:val>
                                            <p:strVal val="#ppt_x"/>
                                          </p:val>
                                        </p:tav>
                                      </p:tavLst>
                                    </p:anim>
                                    <p:anim calcmode="lin" valueType="num">
                                      <p:cBhvr>
                                        <p:cTn id="19" dur="1000" fill="hold"/>
                                        <p:tgtEl>
                                          <p:spTgt spid="1332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324"/>
                                        </p:tgtEl>
                                        <p:attrNameLst>
                                          <p:attrName>style.visibility</p:attrName>
                                        </p:attrNameLst>
                                      </p:cBhvr>
                                      <p:to>
                                        <p:strVal val="visible"/>
                                      </p:to>
                                    </p:set>
                                    <p:animEffect transition="in" filter="fade">
                                      <p:cBhvr>
                                        <p:cTn id="22" dur="1000"/>
                                        <p:tgtEl>
                                          <p:spTgt spid="13324"/>
                                        </p:tgtEl>
                                      </p:cBhvr>
                                    </p:animEffect>
                                    <p:anim calcmode="lin" valueType="num">
                                      <p:cBhvr>
                                        <p:cTn id="23" dur="1000" fill="hold"/>
                                        <p:tgtEl>
                                          <p:spTgt spid="13324"/>
                                        </p:tgtEl>
                                        <p:attrNameLst>
                                          <p:attrName>ppt_x</p:attrName>
                                        </p:attrNameLst>
                                      </p:cBhvr>
                                      <p:tavLst>
                                        <p:tav tm="0">
                                          <p:val>
                                            <p:strVal val="#ppt_x"/>
                                          </p:val>
                                        </p:tav>
                                        <p:tav tm="100000">
                                          <p:val>
                                            <p:strVal val="#ppt_x"/>
                                          </p:val>
                                        </p:tav>
                                      </p:tavLst>
                                    </p:anim>
                                    <p:anim calcmode="lin" valueType="num">
                                      <p:cBhvr>
                                        <p:cTn id="24" dur="1000" fill="hold"/>
                                        <p:tgtEl>
                                          <p:spTgt spid="1332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323"/>
                                        </p:tgtEl>
                                        <p:attrNameLst>
                                          <p:attrName>style.visibility</p:attrName>
                                        </p:attrNameLst>
                                      </p:cBhvr>
                                      <p:to>
                                        <p:strVal val="visible"/>
                                      </p:to>
                                    </p:set>
                                    <p:animEffect transition="in" filter="fade">
                                      <p:cBhvr>
                                        <p:cTn id="27" dur="1000"/>
                                        <p:tgtEl>
                                          <p:spTgt spid="13323"/>
                                        </p:tgtEl>
                                      </p:cBhvr>
                                    </p:animEffect>
                                    <p:anim calcmode="lin" valueType="num">
                                      <p:cBhvr>
                                        <p:cTn id="28" dur="1000" fill="hold"/>
                                        <p:tgtEl>
                                          <p:spTgt spid="13323"/>
                                        </p:tgtEl>
                                        <p:attrNameLst>
                                          <p:attrName>ppt_x</p:attrName>
                                        </p:attrNameLst>
                                      </p:cBhvr>
                                      <p:tavLst>
                                        <p:tav tm="0">
                                          <p:val>
                                            <p:strVal val="#ppt_x"/>
                                          </p:val>
                                        </p:tav>
                                        <p:tav tm="100000">
                                          <p:val>
                                            <p:strVal val="#ppt_x"/>
                                          </p:val>
                                        </p:tav>
                                      </p:tavLst>
                                    </p:anim>
                                    <p:anim calcmode="lin" valueType="num">
                                      <p:cBhvr>
                                        <p:cTn id="29" dur="1000" fill="hold"/>
                                        <p:tgtEl>
                                          <p:spTgt spid="1332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322"/>
                                        </p:tgtEl>
                                        <p:attrNameLst>
                                          <p:attrName>style.visibility</p:attrName>
                                        </p:attrNameLst>
                                      </p:cBhvr>
                                      <p:to>
                                        <p:strVal val="visible"/>
                                      </p:to>
                                    </p:set>
                                    <p:animEffect transition="in" filter="fade">
                                      <p:cBhvr>
                                        <p:cTn id="32" dur="1000"/>
                                        <p:tgtEl>
                                          <p:spTgt spid="13322"/>
                                        </p:tgtEl>
                                      </p:cBhvr>
                                    </p:animEffect>
                                    <p:anim calcmode="lin" valueType="num">
                                      <p:cBhvr>
                                        <p:cTn id="33" dur="1000" fill="hold"/>
                                        <p:tgtEl>
                                          <p:spTgt spid="13322"/>
                                        </p:tgtEl>
                                        <p:attrNameLst>
                                          <p:attrName>ppt_x</p:attrName>
                                        </p:attrNameLst>
                                      </p:cBhvr>
                                      <p:tavLst>
                                        <p:tav tm="0">
                                          <p:val>
                                            <p:strVal val="#ppt_x"/>
                                          </p:val>
                                        </p:tav>
                                        <p:tav tm="100000">
                                          <p:val>
                                            <p:strVal val="#ppt_x"/>
                                          </p:val>
                                        </p:tav>
                                      </p:tavLst>
                                    </p:anim>
                                    <p:anim calcmode="lin" valueType="num">
                                      <p:cBhvr>
                                        <p:cTn id="34" dur="1000" fill="hold"/>
                                        <p:tgtEl>
                                          <p:spTgt spid="133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3321"/>
                                        </p:tgtEl>
                                        <p:attrNameLst>
                                          <p:attrName>style.visibility</p:attrName>
                                        </p:attrNameLst>
                                      </p:cBhvr>
                                      <p:to>
                                        <p:strVal val="visible"/>
                                      </p:to>
                                    </p:set>
                                    <p:animEffect transition="in" filter="fade">
                                      <p:cBhvr>
                                        <p:cTn id="37" dur="1000"/>
                                        <p:tgtEl>
                                          <p:spTgt spid="13321"/>
                                        </p:tgtEl>
                                      </p:cBhvr>
                                    </p:animEffect>
                                    <p:anim calcmode="lin" valueType="num">
                                      <p:cBhvr>
                                        <p:cTn id="38" dur="1000" fill="hold"/>
                                        <p:tgtEl>
                                          <p:spTgt spid="13321"/>
                                        </p:tgtEl>
                                        <p:attrNameLst>
                                          <p:attrName>ppt_x</p:attrName>
                                        </p:attrNameLst>
                                      </p:cBhvr>
                                      <p:tavLst>
                                        <p:tav tm="0">
                                          <p:val>
                                            <p:strVal val="#ppt_x"/>
                                          </p:val>
                                        </p:tav>
                                        <p:tav tm="100000">
                                          <p:val>
                                            <p:strVal val="#ppt_x"/>
                                          </p:val>
                                        </p:tav>
                                      </p:tavLst>
                                    </p:anim>
                                    <p:anim calcmode="lin" valueType="num">
                                      <p:cBhvr>
                                        <p:cTn id="39" dur="1000" fill="hold"/>
                                        <p:tgtEl>
                                          <p:spTgt spid="133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320"/>
                                        </p:tgtEl>
                                        <p:attrNameLst>
                                          <p:attrName>style.visibility</p:attrName>
                                        </p:attrNameLst>
                                      </p:cBhvr>
                                      <p:to>
                                        <p:strVal val="visible"/>
                                      </p:to>
                                    </p:set>
                                    <p:animEffect transition="in" filter="fade">
                                      <p:cBhvr>
                                        <p:cTn id="42" dur="1000"/>
                                        <p:tgtEl>
                                          <p:spTgt spid="13320"/>
                                        </p:tgtEl>
                                      </p:cBhvr>
                                    </p:animEffect>
                                    <p:anim calcmode="lin" valueType="num">
                                      <p:cBhvr>
                                        <p:cTn id="43" dur="1000" fill="hold"/>
                                        <p:tgtEl>
                                          <p:spTgt spid="13320"/>
                                        </p:tgtEl>
                                        <p:attrNameLst>
                                          <p:attrName>ppt_x</p:attrName>
                                        </p:attrNameLst>
                                      </p:cBhvr>
                                      <p:tavLst>
                                        <p:tav tm="0">
                                          <p:val>
                                            <p:strVal val="#ppt_x"/>
                                          </p:val>
                                        </p:tav>
                                        <p:tav tm="100000">
                                          <p:val>
                                            <p:strVal val="#ppt_x"/>
                                          </p:val>
                                        </p:tav>
                                      </p:tavLst>
                                    </p:anim>
                                    <p:anim calcmode="lin" valueType="num">
                                      <p:cBhvr>
                                        <p:cTn id="44" dur="1000" fill="hold"/>
                                        <p:tgtEl>
                                          <p:spTgt spid="1332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3319"/>
                                        </p:tgtEl>
                                        <p:attrNameLst>
                                          <p:attrName>style.visibility</p:attrName>
                                        </p:attrNameLst>
                                      </p:cBhvr>
                                      <p:to>
                                        <p:strVal val="visible"/>
                                      </p:to>
                                    </p:set>
                                    <p:animEffect transition="in" filter="fade">
                                      <p:cBhvr>
                                        <p:cTn id="47" dur="1000"/>
                                        <p:tgtEl>
                                          <p:spTgt spid="13319"/>
                                        </p:tgtEl>
                                      </p:cBhvr>
                                    </p:animEffect>
                                    <p:anim calcmode="lin" valueType="num">
                                      <p:cBhvr>
                                        <p:cTn id="48" dur="1000" fill="hold"/>
                                        <p:tgtEl>
                                          <p:spTgt spid="13319"/>
                                        </p:tgtEl>
                                        <p:attrNameLst>
                                          <p:attrName>ppt_x</p:attrName>
                                        </p:attrNameLst>
                                      </p:cBhvr>
                                      <p:tavLst>
                                        <p:tav tm="0">
                                          <p:val>
                                            <p:strVal val="#ppt_x"/>
                                          </p:val>
                                        </p:tav>
                                        <p:tav tm="100000">
                                          <p:val>
                                            <p:strVal val="#ppt_x"/>
                                          </p:val>
                                        </p:tav>
                                      </p:tavLst>
                                    </p:anim>
                                    <p:anim calcmode="lin" valueType="num">
                                      <p:cBhvr>
                                        <p:cTn id="49" dur="1000" fill="hold"/>
                                        <p:tgtEl>
                                          <p:spTgt spid="1331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3318"/>
                                        </p:tgtEl>
                                        <p:attrNameLst>
                                          <p:attrName>style.visibility</p:attrName>
                                        </p:attrNameLst>
                                      </p:cBhvr>
                                      <p:to>
                                        <p:strVal val="visible"/>
                                      </p:to>
                                    </p:set>
                                    <p:animEffect transition="in" filter="fade">
                                      <p:cBhvr>
                                        <p:cTn id="52" dur="1000"/>
                                        <p:tgtEl>
                                          <p:spTgt spid="13318"/>
                                        </p:tgtEl>
                                      </p:cBhvr>
                                    </p:animEffect>
                                    <p:anim calcmode="lin" valueType="num">
                                      <p:cBhvr>
                                        <p:cTn id="53" dur="1000" fill="hold"/>
                                        <p:tgtEl>
                                          <p:spTgt spid="13318"/>
                                        </p:tgtEl>
                                        <p:attrNameLst>
                                          <p:attrName>ppt_x</p:attrName>
                                        </p:attrNameLst>
                                      </p:cBhvr>
                                      <p:tavLst>
                                        <p:tav tm="0">
                                          <p:val>
                                            <p:strVal val="#ppt_x"/>
                                          </p:val>
                                        </p:tav>
                                        <p:tav tm="100000">
                                          <p:val>
                                            <p:strVal val="#ppt_x"/>
                                          </p:val>
                                        </p:tav>
                                      </p:tavLst>
                                    </p:anim>
                                    <p:anim calcmode="lin" valueType="num">
                                      <p:cBhvr>
                                        <p:cTn id="54" dur="1000" fill="hold"/>
                                        <p:tgtEl>
                                          <p:spTgt spid="1331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317"/>
                                        </p:tgtEl>
                                        <p:attrNameLst>
                                          <p:attrName>style.visibility</p:attrName>
                                        </p:attrNameLst>
                                      </p:cBhvr>
                                      <p:to>
                                        <p:strVal val="visible"/>
                                      </p:to>
                                    </p:set>
                                    <p:animEffect transition="in" filter="fade">
                                      <p:cBhvr>
                                        <p:cTn id="57" dur="1000"/>
                                        <p:tgtEl>
                                          <p:spTgt spid="13317"/>
                                        </p:tgtEl>
                                      </p:cBhvr>
                                    </p:animEffect>
                                    <p:anim calcmode="lin" valueType="num">
                                      <p:cBhvr>
                                        <p:cTn id="58" dur="1000" fill="hold"/>
                                        <p:tgtEl>
                                          <p:spTgt spid="13317"/>
                                        </p:tgtEl>
                                        <p:attrNameLst>
                                          <p:attrName>ppt_x</p:attrName>
                                        </p:attrNameLst>
                                      </p:cBhvr>
                                      <p:tavLst>
                                        <p:tav tm="0">
                                          <p:val>
                                            <p:strVal val="#ppt_x"/>
                                          </p:val>
                                        </p:tav>
                                        <p:tav tm="100000">
                                          <p:val>
                                            <p:strVal val="#ppt_x"/>
                                          </p:val>
                                        </p:tav>
                                      </p:tavLst>
                                    </p:anim>
                                    <p:anim calcmode="lin" valueType="num">
                                      <p:cBhvr>
                                        <p:cTn id="59" dur="1000" fill="hold"/>
                                        <p:tgtEl>
                                          <p:spTgt spid="1331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316"/>
                                        </p:tgtEl>
                                        <p:attrNameLst>
                                          <p:attrName>style.visibility</p:attrName>
                                        </p:attrNameLst>
                                      </p:cBhvr>
                                      <p:to>
                                        <p:strVal val="visible"/>
                                      </p:to>
                                    </p:set>
                                    <p:animEffect transition="in" filter="fade">
                                      <p:cBhvr>
                                        <p:cTn id="62" dur="1000"/>
                                        <p:tgtEl>
                                          <p:spTgt spid="13316"/>
                                        </p:tgtEl>
                                      </p:cBhvr>
                                    </p:animEffect>
                                    <p:anim calcmode="lin" valueType="num">
                                      <p:cBhvr>
                                        <p:cTn id="63" dur="1000" fill="hold"/>
                                        <p:tgtEl>
                                          <p:spTgt spid="13316"/>
                                        </p:tgtEl>
                                        <p:attrNameLst>
                                          <p:attrName>ppt_x</p:attrName>
                                        </p:attrNameLst>
                                      </p:cBhvr>
                                      <p:tavLst>
                                        <p:tav tm="0">
                                          <p:val>
                                            <p:strVal val="#ppt_x"/>
                                          </p:val>
                                        </p:tav>
                                        <p:tav tm="100000">
                                          <p:val>
                                            <p:strVal val="#ppt_x"/>
                                          </p:val>
                                        </p:tav>
                                      </p:tavLst>
                                    </p:anim>
                                    <p:anim calcmode="lin" valueType="num">
                                      <p:cBhvr>
                                        <p:cTn id="64" dur="1000" fill="hold"/>
                                        <p:tgtEl>
                                          <p:spTgt spid="133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3" descr="orange dot">
            <a:hlinkClick r:id="rId2" action="ppaction://hlinksldjump" tooltip="Faces in the Hood"/>
          </p:cNvPr>
          <p:cNvPicPr>
            <a:picLocks noChangeAspect="1" noChangeArrowheads="1"/>
          </p:cNvPicPr>
          <p:nvPr/>
        </p:nvPicPr>
        <p:blipFill>
          <a:blip r:embed="rId3" cstate="print"/>
          <a:srcRect/>
          <a:stretch>
            <a:fillRect/>
          </a:stretch>
        </p:blipFill>
        <p:spPr bwMode="auto">
          <a:xfrm>
            <a:off x="1600200" y="6248400"/>
            <a:ext cx="533400" cy="533400"/>
          </a:xfrm>
          <a:prstGeom prst="rect">
            <a:avLst/>
          </a:prstGeom>
          <a:noFill/>
        </p:spPr>
      </p:pic>
      <p:pic>
        <p:nvPicPr>
          <p:cNvPr id="4" name="Picture 12" descr="pink dot">
            <a:hlinkClick r:id="rId4" action="ppaction://hlinksldjump" tooltip="The Party Animal House"/>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5" name="Picture 11" descr="purple dot">
            <a:hlinkClick r:id="rId6" action="ppaction://hlinksldjump" tooltip="The Oval Room"/>
          </p:cNvPr>
          <p:cNvPicPr>
            <a:picLocks noChangeAspect="1" noChangeArrowheads="1"/>
          </p:cNvPicPr>
          <p:nvPr/>
        </p:nvPicPr>
        <p:blipFill>
          <a:blip r:embed="rId7"/>
          <a:srcRect/>
          <a:stretch>
            <a:fillRect/>
          </a:stretch>
        </p:blipFill>
        <p:spPr bwMode="auto">
          <a:xfrm>
            <a:off x="3124200" y="6248400"/>
            <a:ext cx="533400" cy="533400"/>
          </a:xfrm>
          <a:prstGeom prst="rect">
            <a:avLst/>
          </a:prstGeom>
          <a:noFill/>
        </p:spPr>
      </p:pic>
      <p:pic>
        <p:nvPicPr>
          <p:cNvPr id="6" name="Picture 10" descr="blue dot">
            <a:hlinkClick r:id="rId8" action="ppaction://hlinksldjump" tooltip="Noah's Ark"/>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7" name="Picture 9" descr="aqua dot">
            <a:hlinkClick r:id="rId10" action="ppaction://hlinksldjump" tooltip="Doors of Opportunity"/>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8" name="Picture 8" descr="dark blue dot">
            <a:hlinkClick r:id="rId12" action="ppaction://hlinksldjump" tooltip="The House That Makes Sense"/>
          </p:cNvPr>
          <p:cNvPicPr>
            <a:picLocks noChangeAspect="1" noChangeArrowheads="1"/>
          </p:cNvPicPr>
          <p:nvPr/>
        </p:nvPicPr>
        <p:blipFill>
          <a:blip r:embed="rId13"/>
          <a:srcRect/>
          <a:stretch>
            <a:fillRect/>
          </a:stretch>
        </p:blipFill>
        <p:spPr bwMode="auto">
          <a:xfrm>
            <a:off x="5410200" y="6248400"/>
            <a:ext cx="533400" cy="533400"/>
          </a:xfrm>
          <a:prstGeom prst="rect">
            <a:avLst/>
          </a:prstGeom>
          <a:solidFill>
            <a:schemeClr val="bg1"/>
          </a:solid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172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2289"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Rectangle 14"/>
          <p:cNvSpPr/>
          <p:nvPr/>
        </p:nvSpPr>
        <p:spPr>
          <a:xfrm>
            <a:off x="4876800" y="838200"/>
            <a:ext cx="4114800" cy="5170646"/>
          </a:xfrm>
          <a:prstGeom prst="rect">
            <a:avLst/>
          </a:prstGeom>
        </p:spPr>
        <p:txBody>
          <a:bodyPr wrap="square">
            <a:spAutoFit/>
          </a:bodyPr>
          <a:lstStyle/>
          <a:p>
            <a:r>
              <a:rPr lang="en-US" sz="2200" dirty="0">
                <a:latin typeface="Broadway" pitchFamily="82" charset="0"/>
              </a:rPr>
              <a:t>In 1991, </a:t>
            </a:r>
            <a:r>
              <a:rPr lang="en-US" sz="2200" dirty="0" smtClean="0">
                <a:latin typeface="Broadway" pitchFamily="82" charset="0"/>
              </a:rPr>
              <a:t>Tyree Guyton created the </a:t>
            </a:r>
            <a:r>
              <a:rPr lang="en-US" sz="2200" dirty="0">
                <a:latin typeface="Broadway" pitchFamily="82" charset="0"/>
              </a:rPr>
              <a:t>Dotty </a:t>
            </a:r>
            <a:r>
              <a:rPr lang="en-US" sz="2200" dirty="0" err="1">
                <a:latin typeface="Broadway" pitchFamily="82" charset="0"/>
              </a:rPr>
              <a:t>Wotty</a:t>
            </a:r>
            <a:r>
              <a:rPr lang="en-US" sz="2200" dirty="0">
                <a:latin typeface="Broadway" pitchFamily="82" charset="0"/>
              </a:rPr>
              <a:t> House </a:t>
            </a:r>
            <a:r>
              <a:rPr lang="en-US" sz="2200" dirty="0" smtClean="0">
                <a:latin typeface="Broadway" pitchFamily="82" charset="0"/>
              </a:rPr>
              <a:t>on </a:t>
            </a:r>
            <a:r>
              <a:rPr lang="en-US" sz="2200" dirty="0">
                <a:latin typeface="Broadway" pitchFamily="82" charset="0"/>
              </a:rPr>
              <a:t>Heidelberg Street.  The Dotty </a:t>
            </a:r>
            <a:r>
              <a:rPr lang="en-US" sz="2200" dirty="0" err="1">
                <a:latin typeface="Broadway" pitchFamily="82" charset="0"/>
              </a:rPr>
              <a:t>Wotty</a:t>
            </a:r>
            <a:r>
              <a:rPr lang="en-US" sz="2200" dirty="0">
                <a:latin typeface="Broadway" pitchFamily="82" charset="0"/>
              </a:rPr>
              <a:t> House is Tyree’s grandfather’s house.  He painted the house with multi-colored polka dots, which represent the many colors of all people.  The intent of the Dotty </a:t>
            </a:r>
            <a:r>
              <a:rPr lang="en-US" sz="2200" dirty="0" err="1">
                <a:latin typeface="Broadway" pitchFamily="82" charset="0"/>
              </a:rPr>
              <a:t>Wotty</a:t>
            </a:r>
            <a:r>
              <a:rPr lang="en-US" sz="2200" dirty="0">
                <a:latin typeface="Broadway" pitchFamily="82" charset="0"/>
              </a:rPr>
              <a:t> House is to promote love, understanding, peace, and harmony of all races of people.</a:t>
            </a: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kumimoji="0" lang="en-US" sz="1000" b="0" i="0" u="none" strike="noStrike" cap="none" normalizeH="0" baseline="0" smtClean="0">
                <a:ln>
                  <a:noFill/>
                </a:ln>
                <a:solidFill>
                  <a:srgbClr val="000000"/>
                </a:solidFill>
                <a:effectLst/>
                <a:latin typeface="Arial" pitchFamily="34" charset="0"/>
                <a:ea typeface="Times" pitchFamily="18" charset="0"/>
                <a:cs typeface="Times New Roman" pitchFamily="18" charset="0"/>
              </a:rPr>
              <a:t>THE DOTTY WOTTY HOUSE</a:t>
            </a:r>
            <a:endParaRPr kumimoji="0" lang="en-US" sz="1800" b="0" i="0" u="none" strike="noStrike" cap="none" normalizeH="0" baseline="0" smtClean="0">
              <a:ln>
                <a:noFill/>
              </a:ln>
              <a:solidFill>
                <a:schemeClr val="tx1"/>
              </a:solidFill>
              <a:effectLst/>
              <a:latin typeface="Arial" pitchFamily="34" charset="0"/>
            </a:endParaRPr>
          </a:p>
        </p:txBody>
      </p:sp>
      <p:sp>
        <p:nvSpPr>
          <p:cNvPr id="1229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kumimoji="0" lang="en-US" sz="1000" b="0" i="0" u="none" strike="noStrike" cap="none" normalizeH="0" baseline="0" smtClean="0">
                <a:ln>
                  <a:noFill/>
                </a:ln>
                <a:solidFill>
                  <a:srgbClr val="000000"/>
                </a:solidFill>
                <a:effectLst/>
                <a:latin typeface="Arial" pitchFamily="34" charset="0"/>
                <a:ea typeface="Times" pitchFamily="18" charset="0"/>
                <a:cs typeface="Times New Roman" pitchFamily="18" charset="0"/>
              </a:rPr>
              <a:t>THE DOTTY WOTTY HOUSE</a:t>
            </a:r>
            <a:endParaRPr kumimoji="0" lang="en-US" sz="1800" b="0" i="0" u="none" strike="noStrike" cap="none" normalizeH="0" baseline="0" smtClean="0">
              <a:ln>
                <a:noFill/>
              </a:ln>
              <a:solidFill>
                <a:schemeClr val="tx1"/>
              </a:solidFill>
              <a:effectLst/>
              <a:latin typeface="Arial" pitchFamily="34" charset="0"/>
            </a:endParaRPr>
          </a:p>
        </p:txBody>
      </p:sp>
      <p:sp>
        <p:nvSpPr>
          <p:cNvPr id="1229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kumimoji="0" lang="en-US" sz="1000" b="0" i="0" u="none" strike="noStrike" cap="none" normalizeH="0" baseline="0" smtClean="0">
                <a:ln>
                  <a:noFill/>
                </a:ln>
                <a:solidFill>
                  <a:srgbClr val="000000"/>
                </a:solidFill>
                <a:effectLst/>
                <a:latin typeface="Arial" pitchFamily="34" charset="0"/>
                <a:ea typeface="Times" pitchFamily="18" charset="0"/>
                <a:cs typeface="Times New Roman" pitchFamily="18" charset="0"/>
              </a:rPr>
              <a:t>THE DOTTY WOTTY HOUSE</a:t>
            </a:r>
            <a:endParaRPr kumimoji="0" lang="en-US" sz="1800" b="0" i="0" u="none" strike="noStrike" cap="none" normalizeH="0" baseline="0" smtClean="0">
              <a:ln>
                <a:noFill/>
              </a:ln>
              <a:solidFill>
                <a:schemeClr val="tx1"/>
              </a:solidFill>
              <a:effectLst/>
              <a:latin typeface="Arial" pitchFamily="34" charset="0"/>
            </a:endParaRPr>
          </a:p>
        </p:txBody>
      </p:sp>
      <p:sp>
        <p:nvSpPr>
          <p:cNvPr id="1229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kumimoji="0" lang="en-US" sz="1000" b="0" i="0" u="none" strike="noStrike" cap="none" normalizeH="0" baseline="0" smtClean="0">
                <a:ln>
                  <a:noFill/>
                </a:ln>
                <a:solidFill>
                  <a:srgbClr val="000000"/>
                </a:solidFill>
                <a:effectLst/>
                <a:latin typeface="Arial" pitchFamily="34" charset="0"/>
                <a:ea typeface="Times" pitchFamily="18" charset="0"/>
                <a:cs typeface="Times New Roman" pitchFamily="18" charset="0"/>
              </a:rPr>
              <a:t>THE DOTTY WOTTY HOUSE</a:t>
            </a:r>
            <a:endParaRPr kumimoji="0" lang="en-US" sz="1800" b="0" i="0" u="none" strike="noStrike" cap="none" normalizeH="0" baseline="0" smtClean="0">
              <a:ln>
                <a:noFill/>
              </a:ln>
              <a:solidFill>
                <a:schemeClr val="tx1"/>
              </a:solidFill>
              <a:effectLst/>
              <a:latin typeface="Arial" pitchFamily="34" charset="0"/>
            </a:endParaRPr>
          </a:p>
        </p:txBody>
      </p:sp>
      <p:sp>
        <p:nvSpPr>
          <p:cNvPr id="12294"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kumimoji="0" lang="en-US" sz="1000" b="0" i="0" u="none" strike="noStrike" cap="none" normalizeH="0" baseline="0" smtClean="0">
                <a:ln>
                  <a:noFill/>
                </a:ln>
                <a:solidFill>
                  <a:srgbClr val="000000"/>
                </a:solidFill>
                <a:effectLst/>
                <a:latin typeface="Arial" pitchFamily="34" charset="0"/>
                <a:ea typeface="Times" pitchFamily="18" charset="0"/>
                <a:cs typeface="Times New Roman" pitchFamily="18" charset="0"/>
              </a:rPr>
              <a:t>THE DOTTY WOTTY HOUSE</a:t>
            </a:r>
            <a:endParaRPr kumimoji="0" lang="en-US" sz="1800" b="0" i="0" u="none" strike="noStrike" cap="none" normalizeH="0" baseline="0" smtClean="0">
              <a:ln>
                <a:noFill/>
              </a:ln>
              <a:solidFill>
                <a:schemeClr val="tx1"/>
              </a:solidFill>
              <a:effectLst/>
              <a:latin typeface="Arial" pitchFamily="34" charset="0"/>
            </a:endParaRPr>
          </a:p>
        </p:txBody>
      </p:sp>
      <p:sp>
        <p:nvSpPr>
          <p:cNvPr id="1229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kumimoji="0" lang="en-US" sz="1000" b="0" i="0" u="none" strike="noStrike" cap="none" normalizeH="0" baseline="0" smtClean="0">
                <a:ln>
                  <a:noFill/>
                </a:ln>
                <a:solidFill>
                  <a:srgbClr val="000000"/>
                </a:solidFill>
                <a:effectLst/>
                <a:latin typeface="Arial" pitchFamily="34" charset="0"/>
                <a:ea typeface="Times" pitchFamily="18" charset="0"/>
                <a:cs typeface="Times New Roman" pitchFamily="18" charset="0"/>
              </a:rPr>
              <a:t>THE DOTTY WOTTY HOUSE</a:t>
            </a:r>
            <a:endParaRPr kumimoji="0" lang="en-US" sz="1800" b="0" i="0" u="none" strike="noStrike" cap="none" normalizeH="0" baseline="0" smtClean="0">
              <a:ln>
                <a:noFill/>
              </a:ln>
              <a:solidFill>
                <a:schemeClr val="tx1"/>
              </a:solidFill>
              <a:effectLst/>
              <a:latin typeface="Arial" pitchFamily="34" charset="0"/>
            </a:endParaRPr>
          </a:p>
        </p:txBody>
      </p:sp>
      <p:sp>
        <p:nvSpPr>
          <p:cNvPr id="22" name="TextBox 21"/>
          <p:cNvSpPr txBox="1"/>
          <p:nvPr/>
        </p:nvSpPr>
        <p:spPr>
          <a:xfrm>
            <a:off x="152400" y="0"/>
            <a:ext cx="8763000" cy="830997"/>
          </a:xfrm>
          <a:prstGeom prst="rect">
            <a:avLst/>
          </a:prstGeom>
          <a:noFill/>
        </p:spPr>
        <p:txBody>
          <a:bodyPr wrap="square" rtlCol="0">
            <a:spAutoFit/>
          </a:bodyPr>
          <a:lstStyle/>
          <a:p>
            <a:pPr algn="ctr"/>
            <a:r>
              <a:rPr lang="en-US" sz="4800" dirty="0">
                <a:latin typeface="Algerian" pitchFamily="82" charset="0"/>
              </a:rPr>
              <a:t>THE DOTTY WOTTY </a:t>
            </a:r>
            <a:r>
              <a:rPr lang="en-US" sz="4800" dirty="0" smtClean="0">
                <a:latin typeface="Algerian" pitchFamily="82" charset="0"/>
              </a:rPr>
              <a:t>HOUSE</a:t>
            </a:r>
            <a:endParaRPr lang="en-US" sz="4800" dirty="0">
              <a:latin typeface="Algerian" pitchFamily="82" charset="0"/>
            </a:endParaRPr>
          </a:p>
        </p:txBody>
      </p:sp>
      <p:pic>
        <p:nvPicPr>
          <p:cNvPr id="12296" name="Picture 8" descr="The Dotty Wotty House"/>
          <p:cNvPicPr>
            <a:picLocks noChangeAspect="1" noChangeArrowheads="1"/>
          </p:cNvPicPr>
          <p:nvPr/>
        </p:nvPicPr>
        <p:blipFill>
          <a:blip r:embed="rId26"/>
          <a:srcRect/>
          <a:stretch>
            <a:fillRect/>
          </a:stretch>
        </p:blipFill>
        <p:spPr bwMode="auto">
          <a:xfrm>
            <a:off x="228600" y="762000"/>
            <a:ext cx="4572000" cy="5334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2289"/>
                                        </p:tgtEl>
                                        <p:attrNameLst>
                                          <p:attrName>style.visibility</p:attrName>
                                        </p:attrNameLst>
                                      </p:cBhvr>
                                      <p:to>
                                        <p:strVal val="visible"/>
                                      </p:to>
                                    </p:set>
                                    <p:animEffect transition="in" filter="fade">
                                      <p:cBhvr>
                                        <p:cTn id="62" dur="1000"/>
                                        <p:tgtEl>
                                          <p:spTgt spid="12289"/>
                                        </p:tgtEl>
                                      </p:cBhvr>
                                    </p:animEffect>
                                    <p:anim calcmode="lin" valueType="num">
                                      <p:cBhvr>
                                        <p:cTn id="63" dur="1000" fill="hold"/>
                                        <p:tgtEl>
                                          <p:spTgt spid="12289"/>
                                        </p:tgtEl>
                                        <p:attrNameLst>
                                          <p:attrName>ppt_x</p:attrName>
                                        </p:attrNameLst>
                                      </p:cBhvr>
                                      <p:tavLst>
                                        <p:tav tm="0">
                                          <p:val>
                                            <p:strVal val="#ppt_x"/>
                                          </p:val>
                                        </p:tav>
                                        <p:tav tm="100000">
                                          <p:val>
                                            <p:strVal val="#ppt_x"/>
                                          </p:val>
                                        </p:tav>
                                      </p:tavLst>
                                    </p:anim>
                                    <p:anim calcmode="lin" valueType="num">
                                      <p:cBhvr>
                                        <p:cTn id="64" dur="1000" fill="hold"/>
                                        <p:tgtEl>
                                          <p:spTgt spid="122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4" name="Picture 12" descr="pink dot">
            <a:hlinkClick r:id="rId4" action="ppaction://hlinksldjump" tooltip="The Party Animal House"/>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5" name="Picture 11" descr="purple dot">
            <a:hlinkClick r:id="rId6" action="ppaction://hlinksldjump" tooltip="The Oval Room"/>
          </p:cNvPr>
          <p:cNvPicPr>
            <a:picLocks noChangeAspect="1" noChangeArrowheads="1"/>
          </p:cNvPicPr>
          <p:nvPr/>
        </p:nvPicPr>
        <p:blipFill>
          <a:blip r:embed="rId7"/>
          <a:srcRect/>
          <a:stretch>
            <a:fillRect/>
          </a:stretch>
        </p:blipFill>
        <p:spPr bwMode="auto">
          <a:xfrm>
            <a:off x="3124200" y="6248400"/>
            <a:ext cx="533400" cy="533400"/>
          </a:xfrm>
          <a:prstGeom prst="rect">
            <a:avLst/>
          </a:prstGeom>
          <a:noFill/>
        </p:spPr>
      </p:pic>
      <p:pic>
        <p:nvPicPr>
          <p:cNvPr id="6" name="Picture 10" descr="blue dot">
            <a:hlinkClick r:id="rId8" action="ppaction://hlinksldjump" tooltip="Noah's Ark"/>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7" name="Picture 9" descr="aqua dot">
            <a:hlinkClick r:id="rId10" action="ppaction://hlinksldjump" tooltip="Doors of Opportunity"/>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8" name="Picture 8" descr="dark blue dot">
            <a:hlinkClick r:id="rId12" action="ppaction://hlinksldjump" tooltip="The House That Makes Sense"/>
          </p:cNvPr>
          <p:cNvPicPr>
            <a:picLocks noChangeAspect="1" noChangeArrowheads="1"/>
          </p:cNvPicPr>
          <p:nvPr/>
        </p:nvPicPr>
        <p:blipFill>
          <a:blip r:embed="rId13"/>
          <a:srcRect/>
          <a:stretch>
            <a:fillRect/>
          </a:stretch>
        </p:blipFill>
        <p:spPr bwMode="auto">
          <a:xfrm>
            <a:off x="5410200" y="6248400"/>
            <a:ext cx="533400" cy="533400"/>
          </a:xfrm>
          <a:prstGeom prst="rect">
            <a:avLst/>
          </a:prstGeom>
          <a:solidFill>
            <a:schemeClr val="bg1"/>
          </a:solid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172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1265"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Rectangle 14"/>
          <p:cNvSpPr/>
          <p:nvPr/>
        </p:nvSpPr>
        <p:spPr>
          <a:xfrm>
            <a:off x="4419600" y="838200"/>
            <a:ext cx="4419600" cy="5170646"/>
          </a:xfrm>
          <a:prstGeom prst="rect">
            <a:avLst/>
          </a:prstGeom>
        </p:spPr>
        <p:txBody>
          <a:bodyPr wrap="square">
            <a:spAutoFit/>
          </a:bodyPr>
          <a:lstStyle/>
          <a:p>
            <a:r>
              <a:rPr lang="en-US" sz="2200" dirty="0">
                <a:latin typeface="Broadway" pitchFamily="82" charset="0"/>
              </a:rPr>
              <a:t>The likeable faces decorating abandoned car hoods are representations of people of all races and backgrounds.  Tyree painted these faces because he believes we are all created in God’s image.  The faces remind us that although we are all different, we all need peace and harmony together.  The faces are painted visions of the many souls who touch our lives each day.</a:t>
            </a:r>
          </a:p>
        </p:txBody>
      </p:sp>
      <p:sp>
        <p:nvSpPr>
          <p:cNvPr id="17" name="TextBox 16"/>
          <p:cNvSpPr txBox="1"/>
          <p:nvPr/>
        </p:nvSpPr>
        <p:spPr>
          <a:xfrm>
            <a:off x="1600200" y="0"/>
            <a:ext cx="5747086" cy="830997"/>
          </a:xfrm>
          <a:prstGeom prst="rect">
            <a:avLst/>
          </a:prstGeom>
          <a:noFill/>
        </p:spPr>
        <p:txBody>
          <a:bodyPr wrap="none" rtlCol="0">
            <a:spAutoFit/>
          </a:bodyPr>
          <a:lstStyle/>
          <a:p>
            <a:r>
              <a:rPr lang="en-US" sz="4800" dirty="0" smtClean="0">
                <a:latin typeface="Algerian" pitchFamily="82" charset="0"/>
              </a:rPr>
              <a:t>Faces in the Hood</a:t>
            </a:r>
            <a:endParaRPr lang="en-US" sz="4800" dirty="0">
              <a:latin typeface="Algerian" pitchFamily="82" charset="0"/>
            </a:endParaRPr>
          </a:p>
        </p:txBody>
      </p:sp>
      <p:pic>
        <p:nvPicPr>
          <p:cNvPr id="11267" name="Picture 3" descr="Faces in the Hood"/>
          <p:cNvPicPr>
            <a:picLocks noChangeAspect="1" noChangeArrowheads="1"/>
          </p:cNvPicPr>
          <p:nvPr/>
        </p:nvPicPr>
        <p:blipFill>
          <a:blip r:embed="rId26"/>
          <a:srcRect/>
          <a:stretch>
            <a:fillRect/>
          </a:stretch>
        </p:blipFill>
        <p:spPr bwMode="auto">
          <a:xfrm>
            <a:off x="381000" y="838200"/>
            <a:ext cx="3886200" cy="51816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1265"/>
                                        </p:tgtEl>
                                        <p:attrNameLst>
                                          <p:attrName>style.visibility</p:attrName>
                                        </p:attrNameLst>
                                      </p:cBhvr>
                                      <p:to>
                                        <p:strVal val="visible"/>
                                      </p:to>
                                    </p:set>
                                    <p:animEffect transition="in" filter="fade">
                                      <p:cBhvr>
                                        <p:cTn id="62" dur="1000"/>
                                        <p:tgtEl>
                                          <p:spTgt spid="11265"/>
                                        </p:tgtEl>
                                      </p:cBhvr>
                                    </p:animEffect>
                                    <p:anim calcmode="lin" valueType="num">
                                      <p:cBhvr>
                                        <p:cTn id="63" dur="1000" fill="hold"/>
                                        <p:tgtEl>
                                          <p:spTgt spid="11265"/>
                                        </p:tgtEl>
                                        <p:attrNameLst>
                                          <p:attrName>ppt_x</p:attrName>
                                        </p:attrNameLst>
                                      </p:cBhvr>
                                      <p:tavLst>
                                        <p:tav tm="0">
                                          <p:val>
                                            <p:strVal val="#ppt_x"/>
                                          </p:val>
                                        </p:tav>
                                        <p:tav tm="100000">
                                          <p:val>
                                            <p:strVal val="#ppt_x"/>
                                          </p:val>
                                        </p:tav>
                                      </p:tavLst>
                                    </p:anim>
                                    <p:anim calcmode="lin" valueType="num">
                                      <p:cBhvr>
                                        <p:cTn id="64" dur="1000" fill="hold"/>
                                        <p:tgtEl>
                                          <p:spTgt spid="11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5" name="Picture 11" descr="purple dot">
            <a:hlinkClick r:id="rId6" action="ppaction://hlinksldjump" tooltip="The Oval Room"/>
          </p:cNvPr>
          <p:cNvPicPr>
            <a:picLocks noChangeAspect="1" noChangeArrowheads="1"/>
          </p:cNvPicPr>
          <p:nvPr/>
        </p:nvPicPr>
        <p:blipFill>
          <a:blip r:embed="rId7"/>
          <a:srcRect/>
          <a:stretch>
            <a:fillRect/>
          </a:stretch>
        </p:blipFill>
        <p:spPr bwMode="auto">
          <a:xfrm>
            <a:off x="3124200" y="6248400"/>
            <a:ext cx="533400" cy="533400"/>
          </a:xfrm>
          <a:prstGeom prst="rect">
            <a:avLst/>
          </a:prstGeom>
          <a:noFill/>
        </p:spPr>
      </p:pic>
      <p:pic>
        <p:nvPicPr>
          <p:cNvPr id="6" name="Picture 10" descr="blue dot">
            <a:hlinkClick r:id="rId8" action="ppaction://hlinksldjump" tooltip="Noah's Ark"/>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7" name="Picture 9" descr="aqua dot">
            <a:hlinkClick r:id="rId10" action="ppaction://hlinksldjump" tooltip="Doors of Opportunity"/>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8" name="Picture 8" descr="dark blue dot">
            <a:hlinkClick r:id="rId12" action="ppaction://hlinksldjump" tooltip="The House That Makes Sense"/>
          </p:cNvPr>
          <p:cNvPicPr>
            <a:picLocks noChangeAspect="1" noChangeArrowheads="1"/>
          </p:cNvPicPr>
          <p:nvPr/>
        </p:nvPicPr>
        <p:blipFill>
          <a:blip r:embed="rId13"/>
          <a:srcRect/>
          <a:stretch>
            <a:fillRect/>
          </a:stretch>
        </p:blipFill>
        <p:spPr bwMode="auto">
          <a:xfrm>
            <a:off x="5410200" y="6248400"/>
            <a:ext cx="533400" cy="533400"/>
          </a:xfrm>
          <a:prstGeom prst="rect">
            <a:avLst/>
          </a:prstGeom>
          <a:solidFill>
            <a:schemeClr val="bg1"/>
          </a:solid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172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Rectangle 14"/>
          <p:cNvSpPr/>
          <p:nvPr/>
        </p:nvSpPr>
        <p:spPr>
          <a:xfrm>
            <a:off x="5029200" y="1066800"/>
            <a:ext cx="3962400" cy="4524315"/>
          </a:xfrm>
          <a:prstGeom prst="rect">
            <a:avLst/>
          </a:prstGeom>
        </p:spPr>
        <p:txBody>
          <a:bodyPr wrap="square">
            <a:spAutoFit/>
          </a:bodyPr>
          <a:lstStyle/>
          <a:p>
            <a:r>
              <a:rPr lang="en-US" sz="2400" dirty="0">
                <a:latin typeface="Broadway" pitchFamily="82" charset="0"/>
              </a:rPr>
              <a:t>Tyree created the Party Animal House to remind us that life can be a party if we lighten our hearts with love.  When we truly respect and honor one another, we can begin new friendships that make life an enjoyable, loving experience.</a:t>
            </a:r>
          </a:p>
        </p:txBody>
      </p:sp>
      <p:sp>
        <p:nvSpPr>
          <p:cNvPr id="16" name="TextBox 15"/>
          <p:cNvSpPr txBox="1"/>
          <p:nvPr/>
        </p:nvSpPr>
        <p:spPr>
          <a:xfrm>
            <a:off x="609600" y="76200"/>
            <a:ext cx="8044190" cy="830997"/>
          </a:xfrm>
          <a:prstGeom prst="rect">
            <a:avLst/>
          </a:prstGeom>
          <a:noFill/>
        </p:spPr>
        <p:txBody>
          <a:bodyPr wrap="none" rtlCol="0">
            <a:spAutoFit/>
          </a:bodyPr>
          <a:lstStyle/>
          <a:p>
            <a:r>
              <a:rPr lang="en-US" sz="4800" dirty="0" smtClean="0">
                <a:latin typeface="Algerian" pitchFamily="82" charset="0"/>
              </a:rPr>
              <a:t>THE PARTY ANIMAL HOUSE </a:t>
            </a:r>
            <a:endParaRPr lang="en-US" sz="4800" dirty="0">
              <a:latin typeface="Algerian" pitchFamily="82" charset="0"/>
            </a:endParaRPr>
          </a:p>
        </p:txBody>
      </p:sp>
      <p:pic>
        <p:nvPicPr>
          <p:cNvPr id="10241" name="Picture 1" descr="The Party Animal House"/>
          <p:cNvPicPr>
            <a:picLocks noChangeAspect="1" noChangeArrowheads="1"/>
          </p:cNvPicPr>
          <p:nvPr/>
        </p:nvPicPr>
        <p:blipFill>
          <a:blip r:embed="rId26"/>
          <a:srcRect/>
          <a:stretch>
            <a:fillRect/>
          </a:stretch>
        </p:blipFill>
        <p:spPr bwMode="auto">
          <a:xfrm>
            <a:off x="228600" y="838201"/>
            <a:ext cx="4706071" cy="5257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4" name="Picture 12" descr="pink dot">
            <a:hlinkClick r:id="rId6" action="ppaction://hlinksldjump" tooltip="The Party Animal House"/>
          </p:cNvPr>
          <p:cNvPicPr>
            <a:picLocks noChangeAspect="1" noChangeArrowheads="1"/>
          </p:cNvPicPr>
          <p:nvPr/>
        </p:nvPicPr>
        <p:blipFill>
          <a:blip r:embed="rId7" cstate="print"/>
          <a:srcRect/>
          <a:stretch>
            <a:fillRect/>
          </a:stretch>
        </p:blipFill>
        <p:spPr bwMode="auto">
          <a:xfrm>
            <a:off x="3124200" y="6248400"/>
            <a:ext cx="533400" cy="533400"/>
          </a:xfrm>
          <a:prstGeom prst="rect">
            <a:avLst/>
          </a:prstGeom>
          <a:noFill/>
        </p:spPr>
      </p:pic>
      <p:pic>
        <p:nvPicPr>
          <p:cNvPr id="6" name="Picture 10" descr="blue dot">
            <a:hlinkClick r:id="rId8" action="ppaction://hlinksldjump" tooltip="Noah's Ark"/>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7" name="Picture 9" descr="aqua dot">
            <a:hlinkClick r:id="rId10" action="ppaction://hlinksldjump" tooltip="Doors of Opportunity"/>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8" name="Picture 8" descr="dark blue dot">
            <a:hlinkClick r:id="rId12" action="ppaction://hlinksldjump" tooltip="The House That Makes Sense"/>
          </p:cNvPr>
          <p:cNvPicPr>
            <a:picLocks noChangeAspect="1" noChangeArrowheads="1"/>
          </p:cNvPicPr>
          <p:nvPr/>
        </p:nvPicPr>
        <p:blipFill>
          <a:blip r:embed="rId13"/>
          <a:srcRect/>
          <a:stretch>
            <a:fillRect/>
          </a:stretch>
        </p:blipFill>
        <p:spPr bwMode="auto">
          <a:xfrm>
            <a:off x="5410200" y="6248400"/>
            <a:ext cx="533400" cy="533400"/>
          </a:xfrm>
          <a:prstGeom prst="rect">
            <a:avLst/>
          </a:prstGeom>
          <a:solidFill>
            <a:schemeClr val="bg1"/>
          </a:solid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172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TextBox 14"/>
          <p:cNvSpPr txBox="1"/>
          <p:nvPr/>
        </p:nvSpPr>
        <p:spPr>
          <a:xfrm>
            <a:off x="2133600" y="76200"/>
            <a:ext cx="4798108" cy="830997"/>
          </a:xfrm>
          <a:prstGeom prst="rect">
            <a:avLst/>
          </a:prstGeom>
          <a:noFill/>
        </p:spPr>
        <p:txBody>
          <a:bodyPr wrap="none" rtlCol="0">
            <a:spAutoFit/>
          </a:bodyPr>
          <a:lstStyle/>
          <a:p>
            <a:r>
              <a:rPr lang="en-US" sz="4800" dirty="0" smtClean="0">
                <a:latin typeface="Algerian" pitchFamily="82" charset="0"/>
              </a:rPr>
              <a:t>THE OVAL ROOM</a:t>
            </a:r>
            <a:endParaRPr lang="en-US" sz="4800" dirty="0">
              <a:latin typeface="Algerian" pitchFamily="82" charset="0"/>
            </a:endParaRPr>
          </a:p>
        </p:txBody>
      </p:sp>
      <p:sp>
        <p:nvSpPr>
          <p:cNvPr id="16" name="Rectangle 15"/>
          <p:cNvSpPr/>
          <p:nvPr/>
        </p:nvSpPr>
        <p:spPr>
          <a:xfrm>
            <a:off x="6172200" y="914400"/>
            <a:ext cx="2819400" cy="5062924"/>
          </a:xfrm>
          <a:prstGeom prst="rect">
            <a:avLst/>
          </a:prstGeom>
        </p:spPr>
        <p:txBody>
          <a:bodyPr wrap="square">
            <a:spAutoFit/>
          </a:bodyPr>
          <a:lstStyle/>
          <a:p>
            <a:r>
              <a:rPr lang="en-US" sz="1700" dirty="0">
                <a:latin typeface="Broadway" pitchFamily="82" charset="0"/>
              </a:rPr>
              <a:t>The Oval Room contains vacuum cleaners with gloves on their handles.  The gloves are symbolic of no one getting their hands dirty while cleaning up Detroit.  The vacuum cleaners sit their poised and ready to clean up Detroit.  The vacuum cleaners ask their viewers if they will help them clean up Detroit and will the viewers help them clean up Detroit correctly.</a:t>
            </a:r>
          </a:p>
        </p:txBody>
      </p:sp>
      <p:pic>
        <p:nvPicPr>
          <p:cNvPr id="9217" name="Picture 1" descr="The Oval Room"/>
          <p:cNvPicPr>
            <a:picLocks noChangeAspect="1" noChangeArrowheads="1"/>
          </p:cNvPicPr>
          <p:nvPr/>
        </p:nvPicPr>
        <p:blipFill>
          <a:blip r:embed="rId26"/>
          <a:srcRect/>
          <a:stretch>
            <a:fillRect/>
          </a:stretch>
        </p:blipFill>
        <p:spPr bwMode="auto">
          <a:xfrm>
            <a:off x="152400" y="990600"/>
            <a:ext cx="5949462" cy="4876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4" name="Picture 12" descr="pink dot">
            <a:hlinkClick r:id="rId6" action="ppaction://hlinksldjump" tooltip="The Party Animal House"/>
          </p:cNvPr>
          <p:cNvPicPr>
            <a:picLocks noChangeAspect="1" noChangeArrowheads="1"/>
          </p:cNvPicPr>
          <p:nvPr/>
        </p:nvPicPr>
        <p:blipFill>
          <a:blip r:embed="rId7" cstate="print"/>
          <a:srcRect/>
          <a:stretch>
            <a:fillRect/>
          </a:stretch>
        </p:blipFill>
        <p:spPr bwMode="auto">
          <a:xfrm>
            <a:off x="3124200" y="6248400"/>
            <a:ext cx="533400" cy="533400"/>
          </a:xfrm>
          <a:prstGeom prst="rect">
            <a:avLst/>
          </a:prstGeom>
          <a:noFill/>
        </p:spPr>
      </p:pic>
      <p:pic>
        <p:nvPicPr>
          <p:cNvPr id="5" name="Picture 11" descr="purple dot">
            <a:hlinkClick r:id="rId8" action="ppaction://hlinksldjump" tooltip="The Oval Room"/>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7" name="Picture 9" descr="aqua dot">
            <a:hlinkClick r:id="rId10" action="ppaction://hlinksldjump" tooltip="Doors of Opportunity"/>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8" name="Picture 8" descr="dark blue dot">
            <a:hlinkClick r:id="rId12" action="ppaction://hlinksldjump" tooltip="The House That Makes Sense"/>
          </p:cNvPr>
          <p:cNvPicPr>
            <a:picLocks noChangeAspect="1" noChangeArrowheads="1"/>
          </p:cNvPicPr>
          <p:nvPr/>
        </p:nvPicPr>
        <p:blipFill>
          <a:blip r:embed="rId13"/>
          <a:srcRect/>
          <a:stretch>
            <a:fillRect/>
          </a:stretch>
        </p:blipFill>
        <p:spPr bwMode="auto">
          <a:xfrm>
            <a:off x="5410200" y="6248400"/>
            <a:ext cx="533400" cy="533400"/>
          </a:xfrm>
          <a:prstGeom prst="rect">
            <a:avLst/>
          </a:prstGeom>
          <a:solidFill>
            <a:schemeClr val="bg1"/>
          </a:solid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172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Rectangle 14"/>
          <p:cNvSpPr/>
          <p:nvPr/>
        </p:nvSpPr>
        <p:spPr>
          <a:xfrm>
            <a:off x="6324600" y="1066800"/>
            <a:ext cx="2362200" cy="4524315"/>
          </a:xfrm>
          <a:prstGeom prst="rect">
            <a:avLst/>
          </a:prstGeom>
        </p:spPr>
        <p:txBody>
          <a:bodyPr wrap="square">
            <a:spAutoFit/>
          </a:bodyPr>
          <a:lstStyle/>
          <a:p>
            <a:r>
              <a:rPr lang="en-US" dirty="0">
                <a:latin typeface="Broadway" pitchFamily="82" charset="0"/>
              </a:rPr>
              <a:t>The Bible story of Noah’s Ark became symbolic of a safe haven for Noah, his family, and all of the animals on earth.  Noah’s Ark on Heidelberg Street represents how the Heidelberg Project has become an ark of safety for the community.</a:t>
            </a:r>
          </a:p>
        </p:txBody>
      </p:sp>
      <p:sp>
        <p:nvSpPr>
          <p:cNvPr id="16" name="TextBox 15"/>
          <p:cNvSpPr txBox="1"/>
          <p:nvPr/>
        </p:nvSpPr>
        <p:spPr>
          <a:xfrm>
            <a:off x="2590800" y="76200"/>
            <a:ext cx="3733800" cy="830997"/>
          </a:xfrm>
          <a:prstGeom prst="rect">
            <a:avLst/>
          </a:prstGeom>
          <a:noFill/>
        </p:spPr>
        <p:txBody>
          <a:bodyPr wrap="square" rtlCol="0">
            <a:spAutoFit/>
          </a:bodyPr>
          <a:lstStyle/>
          <a:p>
            <a:r>
              <a:rPr lang="en-US" sz="4800" dirty="0" smtClean="0">
                <a:latin typeface="Algerian" pitchFamily="82" charset="0"/>
              </a:rPr>
              <a:t>NOAH’S ARK</a:t>
            </a:r>
            <a:endParaRPr lang="en-US" sz="4800" dirty="0">
              <a:latin typeface="Algerian" pitchFamily="82" charset="0"/>
            </a:endParaRPr>
          </a:p>
        </p:txBody>
      </p:sp>
      <p:pic>
        <p:nvPicPr>
          <p:cNvPr id="8193" name="Picture 1" descr="Noah's Ark"/>
          <p:cNvPicPr>
            <a:picLocks noChangeAspect="1" noChangeArrowheads="1"/>
          </p:cNvPicPr>
          <p:nvPr/>
        </p:nvPicPr>
        <p:blipFill>
          <a:blip r:embed="rId26"/>
          <a:srcRect/>
          <a:stretch>
            <a:fillRect/>
          </a:stretch>
        </p:blipFill>
        <p:spPr bwMode="auto">
          <a:xfrm>
            <a:off x="228600" y="1143000"/>
            <a:ext cx="6052039" cy="44196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4" name="Picture 12" descr="pink dot">
            <a:hlinkClick r:id="rId6" action="ppaction://hlinksldjump" tooltip="The Party Animal House"/>
          </p:cNvPr>
          <p:cNvPicPr>
            <a:picLocks noChangeAspect="1" noChangeArrowheads="1"/>
          </p:cNvPicPr>
          <p:nvPr/>
        </p:nvPicPr>
        <p:blipFill>
          <a:blip r:embed="rId7" cstate="print"/>
          <a:srcRect/>
          <a:stretch>
            <a:fillRect/>
          </a:stretch>
        </p:blipFill>
        <p:spPr bwMode="auto">
          <a:xfrm>
            <a:off x="3124200" y="6248400"/>
            <a:ext cx="533400" cy="533400"/>
          </a:xfrm>
          <a:prstGeom prst="rect">
            <a:avLst/>
          </a:prstGeom>
          <a:noFill/>
        </p:spPr>
      </p:pic>
      <p:pic>
        <p:nvPicPr>
          <p:cNvPr id="5" name="Picture 11" descr="purple dot">
            <a:hlinkClick r:id="rId8" action="ppaction://hlinksldjump" tooltip="The Oval Room"/>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6" name="Picture 10" descr="blue dot">
            <a:hlinkClick r:id="rId10" action="ppaction://hlinksldjump" tooltip="Noah's Ark"/>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8" name="Picture 8" descr="dark blue dot">
            <a:hlinkClick r:id="rId12" action="ppaction://hlinksldjump" tooltip="The House That Makes Sense"/>
          </p:cNvPr>
          <p:cNvPicPr>
            <a:picLocks noChangeAspect="1" noChangeArrowheads="1"/>
          </p:cNvPicPr>
          <p:nvPr/>
        </p:nvPicPr>
        <p:blipFill>
          <a:blip r:embed="rId13"/>
          <a:srcRect/>
          <a:stretch>
            <a:fillRect/>
          </a:stretch>
        </p:blipFill>
        <p:spPr bwMode="auto">
          <a:xfrm>
            <a:off x="5410200" y="6248400"/>
            <a:ext cx="533400" cy="533400"/>
          </a:xfrm>
          <a:prstGeom prst="rect">
            <a:avLst/>
          </a:prstGeom>
          <a:solidFill>
            <a:schemeClr val="bg1"/>
          </a:solid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172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Rectangle 14"/>
          <p:cNvSpPr/>
          <p:nvPr/>
        </p:nvSpPr>
        <p:spPr>
          <a:xfrm>
            <a:off x="6400800" y="1219200"/>
            <a:ext cx="2286000" cy="4401205"/>
          </a:xfrm>
          <a:prstGeom prst="rect">
            <a:avLst/>
          </a:prstGeom>
        </p:spPr>
        <p:txBody>
          <a:bodyPr wrap="square">
            <a:spAutoFit/>
          </a:bodyPr>
          <a:lstStyle/>
          <a:p>
            <a:r>
              <a:rPr lang="en-US" sz="1400" dirty="0">
                <a:latin typeface="Broadway" pitchFamily="82" charset="0"/>
              </a:rPr>
              <a:t>The Doors of Opportunity show that cooperation and dependence on one another is important in life.  We all must support each other.  That is the only way we can move into the future with harmony.  The doors are of every shape and hue.  There are so many paths in life to choose, it’s important to follow your heart.  Walk through any doorway you choose, that is the only way to start!</a:t>
            </a:r>
          </a:p>
        </p:txBody>
      </p:sp>
      <p:sp>
        <p:nvSpPr>
          <p:cNvPr id="16" name="TextBox 15"/>
          <p:cNvSpPr txBox="1"/>
          <p:nvPr/>
        </p:nvSpPr>
        <p:spPr>
          <a:xfrm>
            <a:off x="1066800" y="228600"/>
            <a:ext cx="7016664" cy="830997"/>
          </a:xfrm>
          <a:prstGeom prst="rect">
            <a:avLst/>
          </a:prstGeom>
          <a:noFill/>
        </p:spPr>
        <p:txBody>
          <a:bodyPr wrap="none" rtlCol="0">
            <a:spAutoFit/>
          </a:bodyPr>
          <a:lstStyle/>
          <a:p>
            <a:r>
              <a:rPr lang="en-US" sz="4800" dirty="0" smtClean="0">
                <a:latin typeface="Algerian" pitchFamily="82" charset="0"/>
              </a:rPr>
              <a:t>DOORS OF OPPORTUNITY</a:t>
            </a:r>
            <a:endParaRPr lang="en-US" sz="4800" dirty="0">
              <a:latin typeface="Algerian" pitchFamily="82" charset="0"/>
            </a:endParaRPr>
          </a:p>
        </p:txBody>
      </p:sp>
      <p:pic>
        <p:nvPicPr>
          <p:cNvPr id="7169" name="Picture 1" descr="Doors of Opportunity"/>
          <p:cNvPicPr>
            <a:picLocks noChangeAspect="1" noChangeArrowheads="1"/>
          </p:cNvPicPr>
          <p:nvPr/>
        </p:nvPicPr>
        <p:blipFill>
          <a:blip r:embed="rId26"/>
          <a:srcRect/>
          <a:stretch>
            <a:fillRect/>
          </a:stretch>
        </p:blipFill>
        <p:spPr bwMode="auto">
          <a:xfrm>
            <a:off x="228600" y="1219200"/>
            <a:ext cx="6066118" cy="44196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4" name="Picture 12" descr="pink dot">
            <a:hlinkClick r:id="rId6" action="ppaction://hlinksldjump" tooltip="The Party Animal House"/>
          </p:cNvPr>
          <p:cNvPicPr>
            <a:picLocks noChangeAspect="1" noChangeArrowheads="1"/>
          </p:cNvPicPr>
          <p:nvPr/>
        </p:nvPicPr>
        <p:blipFill>
          <a:blip r:embed="rId7" cstate="print"/>
          <a:srcRect/>
          <a:stretch>
            <a:fillRect/>
          </a:stretch>
        </p:blipFill>
        <p:spPr bwMode="auto">
          <a:xfrm>
            <a:off x="3124200" y="6248400"/>
            <a:ext cx="533400" cy="533400"/>
          </a:xfrm>
          <a:prstGeom prst="rect">
            <a:avLst/>
          </a:prstGeom>
          <a:noFill/>
        </p:spPr>
      </p:pic>
      <p:pic>
        <p:nvPicPr>
          <p:cNvPr id="5" name="Picture 11" descr="purple dot">
            <a:hlinkClick r:id="rId8" action="ppaction://hlinksldjump" tooltip="The Oval Room"/>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6" name="Picture 10" descr="blue dot">
            <a:hlinkClick r:id="rId10" action="ppaction://hlinksldjump" tooltip="Noah's Ark"/>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7" name="Picture 9" descr="aqua dot">
            <a:hlinkClick r:id="rId12" action="ppaction://hlinksldjump" tooltip="Doors of Opportunity"/>
          </p:cNvPr>
          <p:cNvPicPr>
            <a:picLocks noChangeAspect="1" noChangeArrowheads="1"/>
          </p:cNvPicPr>
          <p:nvPr/>
        </p:nvPicPr>
        <p:blipFill>
          <a:blip r:embed="rId13"/>
          <a:srcRect/>
          <a:stretch>
            <a:fillRect/>
          </a:stretch>
        </p:blipFill>
        <p:spPr bwMode="auto">
          <a:xfrm>
            <a:off x="5410200" y="6248400"/>
            <a:ext cx="533400" cy="533400"/>
          </a:xfrm>
          <a:prstGeom prst="rect">
            <a:avLst/>
          </a:prstGeom>
          <a:no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172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Rectangle 14"/>
          <p:cNvSpPr/>
          <p:nvPr/>
        </p:nvSpPr>
        <p:spPr>
          <a:xfrm>
            <a:off x="6248400" y="990600"/>
            <a:ext cx="2667000" cy="4893647"/>
          </a:xfrm>
          <a:prstGeom prst="rect">
            <a:avLst/>
          </a:prstGeom>
        </p:spPr>
        <p:txBody>
          <a:bodyPr wrap="square">
            <a:spAutoFit/>
          </a:bodyPr>
          <a:lstStyle/>
          <a:p>
            <a:r>
              <a:rPr lang="en-US" sz="1300" dirty="0">
                <a:latin typeface="Broadway" pitchFamily="82" charset="0"/>
              </a:rPr>
              <a:t>The House That Makes Sense is also called the Penny House.  It was formally known as the OJ House (Obstruction of Justice House) and is currently being transformed into a center for art that will include galleries, artists in residence, studios, a library, and a gathering center for children.  It will serve the community in a positive way.  It will soon be covered with 800,000 pennies.  Through this creative endeavor, opportunities for economic development will bring hope to its residents.  Tyree tells his community with this project, “be ready for change.”</a:t>
            </a:r>
          </a:p>
        </p:txBody>
      </p:sp>
      <p:sp>
        <p:nvSpPr>
          <p:cNvPr id="16" name="TextBox 15"/>
          <p:cNvSpPr txBox="1"/>
          <p:nvPr/>
        </p:nvSpPr>
        <p:spPr>
          <a:xfrm>
            <a:off x="152400" y="76200"/>
            <a:ext cx="8860118" cy="800219"/>
          </a:xfrm>
          <a:prstGeom prst="rect">
            <a:avLst/>
          </a:prstGeom>
          <a:noFill/>
        </p:spPr>
        <p:txBody>
          <a:bodyPr wrap="none" rtlCol="0">
            <a:spAutoFit/>
          </a:bodyPr>
          <a:lstStyle/>
          <a:p>
            <a:r>
              <a:rPr lang="en-US" sz="4600" dirty="0" smtClean="0">
                <a:latin typeface="Algerian" pitchFamily="82" charset="0"/>
              </a:rPr>
              <a:t>THE HOUSE THAT MAKES SENSE</a:t>
            </a:r>
            <a:endParaRPr lang="en-US" sz="4600" dirty="0">
              <a:latin typeface="Algerian" pitchFamily="82" charset="0"/>
            </a:endParaRPr>
          </a:p>
        </p:txBody>
      </p:sp>
      <p:pic>
        <p:nvPicPr>
          <p:cNvPr id="6145" name="Picture 1" descr="The House That Makes Sense"/>
          <p:cNvPicPr>
            <a:picLocks noChangeAspect="1" noChangeArrowheads="1"/>
          </p:cNvPicPr>
          <p:nvPr/>
        </p:nvPicPr>
        <p:blipFill>
          <a:blip r:embed="rId26"/>
          <a:srcRect/>
          <a:stretch>
            <a:fillRect/>
          </a:stretch>
        </p:blipFill>
        <p:spPr bwMode="auto">
          <a:xfrm>
            <a:off x="228600" y="990600"/>
            <a:ext cx="5892800" cy="4876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4" name="Picture 12" descr="pink dot">
            <a:hlinkClick r:id="rId6" action="ppaction://hlinksldjump" tooltip="The Party Animal House"/>
          </p:cNvPr>
          <p:cNvPicPr>
            <a:picLocks noChangeAspect="1" noChangeArrowheads="1"/>
          </p:cNvPicPr>
          <p:nvPr/>
        </p:nvPicPr>
        <p:blipFill>
          <a:blip r:embed="rId7" cstate="print"/>
          <a:srcRect/>
          <a:stretch>
            <a:fillRect/>
          </a:stretch>
        </p:blipFill>
        <p:spPr bwMode="auto">
          <a:xfrm>
            <a:off x="3124200" y="6248400"/>
            <a:ext cx="533400" cy="533400"/>
          </a:xfrm>
          <a:prstGeom prst="rect">
            <a:avLst/>
          </a:prstGeom>
          <a:noFill/>
        </p:spPr>
      </p:pic>
      <p:pic>
        <p:nvPicPr>
          <p:cNvPr id="5" name="Picture 11" descr="purple dot">
            <a:hlinkClick r:id="rId8" action="ppaction://hlinksldjump" tooltip="The Oval Room"/>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6" name="Picture 10" descr="blue dot">
            <a:hlinkClick r:id="rId10" action="ppaction://hlinksldjump" tooltip="Noah's Ark"/>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7" name="Picture 9" descr="aqua dot">
            <a:hlinkClick r:id="rId12" action="ppaction://hlinksldjump" tooltip="Doors of Opportunity"/>
          </p:cNvPr>
          <p:cNvPicPr>
            <a:picLocks noChangeAspect="1" noChangeArrowheads="1"/>
          </p:cNvPicPr>
          <p:nvPr/>
        </p:nvPicPr>
        <p:blipFill>
          <a:blip r:embed="rId13"/>
          <a:srcRect/>
          <a:stretch>
            <a:fillRect/>
          </a:stretch>
        </p:blipFill>
        <p:spPr bwMode="auto">
          <a:xfrm>
            <a:off x="5410200" y="6248400"/>
            <a:ext cx="533400" cy="533400"/>
          </a:xfrm>
          <a:prstGeom prst="rect">
            <a:avLst/>
          </a:prstGeom>
          <a:noFill/>
        </p:spPr>
      </p:pic>
      <p:pic>
        <p:nvPicPr>
          <p:cNvPr id="8" name="Picture 8" descr="dark blue dot">
            <a:hlinkClick r:id="rId14" action="ppaction://hlinksldjump" tooltip="The House That Makes Sense"/>
          </p:cNvPr>
          <p:cNvPicPr>
            <a:picLocks noChangeAspect="1" noChangeArrowheads="1"/>
          </p:cNvPicPr>
          <p:nvPr/>
        </p:nvPicPr>
        <p:blipFill>
          <a:blip r:embed="rId15"/>
          <a:srcRect/>
          <a:stretch>
            <a:fillRect/>
          </a:stretch>
        </p:blipFill>
        <p:spPr bwMode="auto">
          <a:xfrm>
            <a:off x="6172200" y="6248400"/>
            <a:ext cx="533400" cy="533400"/>
          </a:xfrm>
          <a:prstGeom prst="rect">
            <a:avLst/>
          </a:prstGeom>
          <a:solidFill>
            <a:schemeClr val="bg1"/>
          </a:solid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15" name="Rectangle 14"/>
          <p:cNvSpPr/>
          <p:nvPr/>
        </p:nvSpPr>
        <p:spPr>
          <a:xfrm>
            <a:off x="6477000" y="1143000"/>
            <a:ext cx="2590800" cy="4770537"/>
          </a:xfrm>
          <a:prstGeom prst="rect">
            <a:avLst/>
          </a:prstGeom>
        </p:spPr>
        <p:txBody>
          <a:bodyPr wrap="square">
            <a:spAutoFit/>
          </a:bodyPr>
          <a:lstStyle/>
          <a:p>
            <a:r>
              <a:rPr lang="en-US" sz="1600" dirty="0">
                <a:latin typeface="Broadway" pitchFamily="82" charset="0"/>
              </a:rPr>
              <a:t>The House of Numbers has meaning from different perspectives.  For the children, it is a larger-than-life counting block and a delightful way to learn and practice counting numbers.  For the average adult, it is a curious puzzle.  For Tyree, it means, “our days on earth are numbered,” therefore, let’s make our days count.</a:t>
            </a:r>
          </a:p>
        </p:txBody>
      </p:sp>
      <p:sp>
        <p:nvSpPr>
          <p:cNvPr id="16" name="TextBox 15"/>
          <p:cNvSpPr txBox="1"/>
          <p:nvPr/>
        </p:nvSpPr>
        <p:spPr>
          <a:xfrm>
            <a:off x="1066800" y="228600"/>
            <a:ext cx="7072770" cy="830997"/>
          </a:xfrm>
          <a:prstGeom prst="rect">
            <a:avLst/>
          </a:prstGeom>
          <a:noFill/>
        </p:spPr>
        <p:txBody>
          <a:bodyPr wrap="none" rtlCol="0">
            <a:spAutoFit/>
          </a:bodyPr>
          <a:lstStyle/>
          <a:p>
            <a:r>
              <a:rPr lang="en-US" sz="4800" dirty="0" smtClean="0">
                <a:latin typeface="Algerian" pitchFamily="82" charset="0"/>
              </a:rPr>
              <a:t>THE HOUSE OF NUMBERS</a:t>
            </a:r>
            <a:endParaRPr lang="en-US" sz="4800" dirty="0">
              <a:latin typeface="Algerian" pitchFamily="82" charset="0"/>
            </a:endParaRPr>
          </a:p>
        </p:txBody>
      </p:sp>
      <p:pic>
        <p:nvPicPr>
          <p:cNvPr id="5121" name="Picture 1" descr="The House of Numbers"/>
          <p:cNvPicPr>
            <a:picLocks noChangeAspect="1" noChangeArrowheads="1"/>
          </p:cNvPicPr>
          <p:nvPr/>
        </p:nvPicPr>
        <p:blipFill>
          <a:blip r:embed="rId26"/>
          <a:srcRect/>
          <a:stretch>
            <a:fillRect/>
          </a:stretch>
        </p:blipFill>
        <p:spPr bwMode="auto">
          <a:xfrm>
            <a:off x="228600" y="1295400"/>
            <a:ext cx="6170706" cy="4495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4" name="Picture 12" descr="pink dot">
            <a:hlinkClick r:id="rId6" action="ppaction://hlinksldjump" tooltip="The Party Animal House"/>
          </p:cNvPr>
          <p:cNvPicPr>
            <a:picLocks noChangeAspect="1" noChangeArrowheads="1"/>
          </p:cNvPicPr>
          <p:nvPr/>
        </p:nvPicPr>
        <p:blipFill>
          <a:blip r:embed="rId7" cstate="print"/>
          <a:srcRect/>
          <a:stretch>
            <a:fillRect/>
          </a:stretch>
        </p:blipFill>
        <p:spPr bwMode="auto">
          <a:xfrm>
            <a:off x="3124200" y="6248400"/>
            <a:ext cx="533400" cy="533400"/>
          </a:xfrm>
          <a:prstGeom prst="rect">
            <a:avLst/>
          </a:prstGeom>
          <a:noFill/>
        </p:spPr>
      </p:pic>
      <p:pic>
        <p:nvPicPr>
          <p:cNvPr id="5" name="Picture 11" descr="purple dot">
            <a:hlinkClick r:id="rId8" action="ppaction://hlinksldjump" tooltip="The Oval Room"/>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6" name="Picture 10" descr="blue dot">
            <a:hlinkClick r:id="rId10" action="ppaction://hlinksldjump" tooltip="Noah's Ark"/>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7" name="Picture 9" descr="aqua dot">
            <a:hlinkClick r:id="rId12" action="ppaction://hlinksldjump" tooltip="Doors of Opportunity"/>
          </p:cNvPr>
          <p:cNvPicPr>
            <a:picLocks noChangeAspect="1" noChangeArrowheads="1"/>
          </p:cNvPicPr>
          <p:nvPr/>
        </p:nvPicPr>
        <p:blipFill>
          <a:blip r:embed="rId13"/>
          <a:srcRect/>
          <a:stretch>
            <a:fillRect/>
          </a:stretch>
        </p:blipFill>
        <p:spPr bwMode="auto">
          <a:xfrm>
            <a:off x="5410200" y="6248400"/>
            <a:ext cx="533400" cy="533400"/>
          </a:xfrm>
          <a:prstGeom prst="rect">
            <a:avLst/>
          </a:prstGeom>
          <a:noFill/>
        </p:spPr>
      </p:pic>
      <p:pic>
        <p:nvPicPr>
          <p:cNvPr id="8" name="Picture 8" descr="dark blue dot">
            <a:hlinkClick r:id="rId14" action="ppaction://hlinksldjump" tooltip="The House That Makes Sense"/>
          </p:cNvPr>
          <p:cNvPicPr>
            <a:picLocks noChangeAspect="1" noChangeArrowheads="1"/>
          </p:cNvPicPr>
          <p:nvPr/>
        </p:nvPicPr>
        <p:blipFill>
          <a:blip r:embed="rId15"/>
          <a:srcRect/>
          <a:stretch>
            <a:fillRect/>
          </a:stretch>
        </p:blipFill>
        <p:spPr bwMode="auto">
          <a:xfrm>
            <a:off x="6172200" y="6248400"/>
            <a:ext cx="533400" cy="533400"/>
          </a:xfrm>
          <a:prstGeom prst="rect">
            <a:avLst/>
          </a:prstGeom>
          <a:solidFill>
            <a:schemeClr val="bg1"/>
          </a:solidFill>
        </p:spPr>
      </p:pic>
      <p:pic>
        <p:nvPicPr>
          <p:cNvPr id="9" name="Picture 7" descr="green dot">
            <a:hlinkClick r:id="rId16" action="ppaction://hlinksldjump" tooltip="The House of Numbers"/>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4097" name="Rectangle 1"/>
          <p:cNvSpPr>
            <a:spLocks noChangeArrowheads="1"/>
          </p:cNvSpPr>
          <p:nvPr/>
        </p:nvSpPr>
        <p:spPr bwMode="auto">
          <a:xfrm>
            <a:off x="304800" y="1143000"/>
            <a:ext cx="8458200" cy="46166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686300" algn="l"/>
              </a:tabLst>
            </a:pPr>
            <a:r>
              <a:rPr kumimoji="0" lang="en-US" sz="2100" b="0" i="0" u="none" strike="noStrike" cap="none" normalizeH="0" baseline="0" dirty="0" smtClean="0">
                <a:ln>
                  <a:noFill/>
                </a:ln>
                <a:solidFill>
                  <a:schemeClr val="tx1"/>
                </a:solidFill>
                <a:effectLst/>
                <a:latin typeface="Broadway" pitchFamily="82" charset="0"/>
                <a:ea typeface="Times" pitchFamily="18" charset="0"/>
                <a:cs typeface="Times New Roman" pitchFamily="18" charset="0"/>
              </a:rPr>
              <a:t>“It’s all about the people, who deserve a better community and a better world.  In my own way, I’m trying to make that happen.” ~Tyree Guyton</a:t>
            </a:r>
          </a:p>
          <a:p>
            <a:pPr marL="0" marR="0" lvl="0" indent="0" algn="ctr" defTabSz="914400" rtl="0" eaLnBrk="1" fontAlgn="base" latinLnBrk="0" hangingPunct="1">
              <a:lnSpc>
                <a:spcPct val="100000"/>
              </a:lnSpc>
              <a:spcBef>
                <a:spcPct val="0"/>
              </a:spcBef>
              <a:spcAft>
                <a:spcPct val="0"/>
              </a:spcAft>
              <a:buClrTx/>
              <a:buSzTx/>
              <a:buFontTx/>
              <a:buNone/>
              <a:tabLst>
                <a:tab pos="4686300" algn="l"/>
              </a:tabLst>
            </a:pPr>
            <a:endParaRPr kumimoji="0" lang="en-US" sz="2100" b="0" i="0" u="none" strike="noStrike" cap="none" normalizeH="0" baseline="0" dirty="0" smtClean="0">
              <a:ln>
                <a:noFill/>
              </a:ln>
              <a:solidFill>
                <a:schemeClr val="tx1"/>
              </a:solidFill>
              <a:effectLst/>
              <a:latin typeface="Broadway" pitchFamily="82" charset="0"/>
            </a:endParaRPr>
          </a:p>
          <a:p>
            <a:pPr marL="0" marR="0" lvl="0" indent="0" algn="ctr" defTabSz="914400" rtl="0" eaLnBrk="0" fontAlgn="base" latinLnBrk="0" hangingPunct="0">
              <a:lnSpc>
                <a:spcPct val="100000"/>
              </a:lnSpc>
              <a:spcBef>
                <a:spcPct val="0"/>
              </a:spcBef>
              <a:spcAft>
                <a:spcPct val="0"/>
              </a:spcAft>
              <a:buClrTx/>
              <a:buSzTx/>
              <a:buFontTx/>
              <a:buNone/>
              <a:tabLst>
                <a:tab pos="4686300" algn="l"/>
              </a:tabLst>
            </a:pPr>
            <a:r>
              <a:rPr kumimoji="0" lang="en-US" sz="2100" b="0" i="0" u="none" strike="noStrike" cap="none" normalizeH="0" baseline="0" dirty="0" smtClean="0">
                <a:ln>
                  <a:noFill/>
                </a:ln>
                <a:solidFill>
                  <a:schemeClr val="tx1"/>
                </a:solidFill>
                <a:effectLst/>
                <a:latin typeface="Broadway" pitchFamily="82" charset="0"/>
                <a:ea typeface="Times" pitchFamily="18" charset="0"/>
                <a:cs typeface="Times New Roman" pitchFamily="18" charset="0"/>
              </a:rPr>
              <a:t>“Guyton’s Heidelberg Project shines like a jewel in the still-wounded city.” ~Thomas </a:t>
            </a:r>
            <a:r>
              <a:rPr kumimoji="0" lang="en-US" sz="2100" b="0" i="0" u="none" strike="noStrike" cap="none" normalizeH="0" baseline="0" dirty="0" err="1" smtClean="0">
                <a:ln>
                  <a:noFill/>
                </a:ln>
                <a:solidFill>
                  <a:schemeClr val="tx1"/>
                </a:solidFill>
                <a:effectLst/>
                <a:latin typeface="Broadway" pitchFamily="82" charset="0"/>
                <a:ea typeface="Times" pitchFamily="18" charset="0"/>
                <a:cs typeface="Times New Roman" pitchFamily="18" charset="0"/>
              </a:rPr>
              <a:t>McEvilley</a:t>
            </a:r>
            <a:r>
              <a:rPr kumimoji="0" lang="en-US" sz="2100" b="0" i="0" u="none" strike="noStrike" cap="none" normalizeH="0" baseline="0" dirty="0" smtClean="0">
                <a:ln>
                  <a:noFill/>
                </a:ln>
                <a:solidFill>
                  <a:schemeClr val="tx1"/>
                </a:solidFill>
                <a:effectLst/>
                <a:latin typeface="Broadway" pitchFamily="82" charset="0"/>
                <a:ea typeface="Times" pitchFamily="18" charset="0"/>
                <a:cs typeface="Times New Roman" pitchFamily="18" charset="0"/>
              </a:rPr>
              <a:t>, department chair of art criticism and writing at the School of Visual Arts (New York)</a:t>
            </a:r>
          </a:p>
          <a:p>
            <a:pPr marL="0" marR="0" lvl="0" indent="0" algn="ctr" defTabSz="914400" rtl="0" eaLnBrk="0" fontAlgn="base" latinLnBrk="0" hangingPunct="0">
              <a:lnSpc>
                <a:spcPct val="100000"/>
              </a:lnSpc>
              <a:spcBef>
                <a:spcPct val="0"/>
              </a:spcBef>
              <a:spcAft>
                <a:spcPct val="0"/>
              </a:spcAft>
              <a:buClrTx/>
              <a:buSzTx/>
              <a:buFontTx/>
              <a:buNone/>
              <a:tabLst>
                <a:tab pos="4686300" algn="l"/>
              </a:tabLst>
            </a:pPr>
            <a:endParaRPr kumimoji="0" lang="en-US" sz="2100" b="0" i="0" u="none" strike="noStrike" cap="none" normalizeH="0" baseline="0" dirty="0" smtClean="0">
              <a:ln>
                <a:noFill/>
              </a:ln>
              <a:solidFill>
                <a:schemeClr val="tx1"/>
              </a:solidFill>
              <a:effectLst/>
              <a:latin typeface="Broadway" pitchFamily="82" charset="0"/>
            </a:endParaRPr>
          </a:p>
          <a:p>
            <a:pPr marL="0" marR="0" lvl="0" indent="0" algn="ctr" defTabSz="914400" rtl="0" eaLnBrk="0" fontAlgn="base" latinLnBrk="0" hangingPunct="0">
              <a:lnSpc>
                <a:spcPct val="100000"/>
              </a:lnSpc>
              <a:spcBef>
                <a:spcPct val="0"/>
              </a:spcBef>
              <a:spcAft>
                <a:spcPct val="0"/>
              </a:spcAft>
              <a:buClrTx/>
              <a:buSzTx/>
              <a:buFontTx/>
              <a:buNone/>
              <a:tabLst>
                <a:tab pos="4686300" algn="l"/>
              </a:tabLst>
            </a:pPr>
            <a:r>
              <a:rPr kumimoji="0" lang="en-US" sz="2100" b="0" i="0" u="none" strike="noStrike" cap="none" normalizeH="0" baseline="0" dirty="0" smtClean="0">
                <a:ln>
                  <a:noFill/>
                </a:ln>
                <a:solidFill>
                  <a:schemeClr val="tx1"/>
                </a:solidFill>
                <a:effectLst/>
                <a:latin typeface="Broadway" pitchFamily="82" charset="0"/>
                <a:ea typeface="Times" pitchFamily="18" charset="0"/>
                <a:cs typeface="Times New Roman" pitchFamily="18" charset="0"/>
              </a:rPr>
              <a:t>“Guyton's art is his own. His creations are a</a:t>
            </a:r>
            <a:r>
              <a:rPr kumimoji="0" lang="en-US" sz="2100" b="0" i="0" u="none" strike="noStrike" cap="none" normalizeH="0" baseline="0" dirty="0" smtClean="0" bmk="">
                <a:ln>
                  <a:noFill/>
                </a:ln>
                <a:solidFill>
                  <a:schemeClr val="tx1"/>
                </a:solidFill>
                <a:effectLst/>
                <a:latin typeface="Broadway" pitchFamily="82" charset="0"/>
                <a:ea typeface="Times" pitchFamily="18" charset="0"/>
                <a:cs typeface="Times New Roman" pitchFamily="18" charset="0"/>
              </a:rPr>
              <a:t>ffable</a:t>
            </a:r>
            <a:r>
              <a:rPr kumimoji="0" lang="en-US" sz="2100" b="0" i="0" u="none" strike="noStrike" cap="none" normalizeH="0" baseline="0" dirty="0" smtClean="0">
                <a:ln>
                  <a:noFill/>
                </a:ln>
                <a:solidFill>
                  <a:schemeClr val="tx1"/>
                </a:solidFill>
                <a:effectLst/>
                <a:latin typeface="Broadway" pitchFamily="82" charset="0"/>
                <a:ea typeface="Times" pitchFamily="18" charset="0"/>
                <a:cs typeface="Times New Roman" pitchFamily="18" charset="0"/>
              </a:rPr>
              <a:t> and gratifyingly accessible. Through them, he seems to be committed to saving the world.... Guyton is a gifted, committed artist to whose probing, good natured truths attention should be paid." ~Roger Green, Ann Arbor News</a:t>
            </a:r>
            <a:r>
              <a:rPr kumimoji="0" lang="en-US" sz="2100" b="0" i="0" u="none" strike="noStrike" cap="none" normalizeH="0" baseline="0" dirty="0" smtClean="0">
                <a:ln>
                  <a:noFill/>
                </a:ln>
                <a:solidFill>
                  <a:schemeClr val="tx1"/>
                </a:solidFill>
                <a:effectLst/>
                <a:latin typeface="Broadway" pitchFamily="82" charset="0"/>
              </a:rPr>
              <a:t> </a:t>
            </a:r>
          </a:p>
        </p:txBody>
      </p:sp>
      <p:sp>
        <p:nvSpPr>
          <p:cNvPr id="16" name="TextBox 15"/>
          <p:cNvSpPr txBox="1"/>
          <p:nvPr/>
        </p:nvSpPr>
        <p:spPr>
          <a:xfrm>
            <a:off x="2590800" y="152400"/>
            <a:ext cx="3676006" cy="830997"/>
          </a:xfrm>
          <a:prstGeom prst="rect">
            <a:avLst/>
          </a:prstGeom>
          <a:noFill/>
        </p:spPr>
        <p:txBody>
          <a:bodyPr wrap="none" rtlCol="0">
            <a:spAutoFit/>
          </a:bodyPr>
          <a:lstStyle/>
          <a:p>
            <a:r>
              <a:rPr lang="en-US" sz="4800" dirty="0" smtClean="0">
                <a:latin typeface="Algerian" pitchFamily="82" charset="0"/>
              </a:rPr>
              <a:t>REFLECTION</a:t>
            </a:r>
            <a:endParaRPr lang="en-US" sz="4800" dirty="0">
              <a:latin typeface="Algerian" pitchFamily="82"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yellow dot">
            <a:hlinkClick r:id="rId2" action="ppaction://hlinksldjump" tooltip="The Dotty Wotty House"/>
          </p:cNvPr>
          <p:cNvPicPr>
            <a:picLocks noChangeAspect="1" noChangeArrowheads="1"/>
          </p:cNvPicPr>
          <p:nvPr/>
        </p:nvPicPr>
        <p:blipFill>
          <a:blip r:embed="rId3"/>
          <a:srcRect/>
          <a:stretch>
            <a:fillRect/>
          </a:stretch>
        </p:blipFill>
        <p:spPr bwMode="auto">
          <a:xfrm>
            <a:off x="1600200" y="6248400"/>
            <a:ext cx="533400" cy="533400"/>
          </a:xfrm>
          <a:prstGeom prst="rect">
            <a:avLst/>
          </a:prstGeom>
          <a:noFill/>
        </p:spPr>
      </p:pic>
      <p:pic>
        <p:nvPicPr>
          <p:cNvPr id="3" name="Picture 13" descr="orange dot">
            <a:hlinkClick r:id="rId4" action="ppaction://hlinksldjump" tooltip="Faces in the Hood"/>
          </p:cNvPr>
          <p:cNvPicPr>
            <a:picLocks noChangeAspect="1" noChangeArrowheads="1"/>
          </p:cNvPicPr>
          <p:nvPr/>
        </p:nvPicPr>
        <p:blipFill>
          <a:blip r:embed="rId5" cstate="print"/>
          <a:srcRect/>
          <a:stretch>
            <a:fillRect/>
          </a:stretch>
        </p:blipFill>
        <p:spPr bwMode="auto">
          <a:xfrm>
            <a:off x="2362200" y="6248400"/>
            <a:ext cx="533400" cy="533400"/>
          </a:xfrm>
          <a:prstGeom prst="rect">
            <a:avLst/>
          </a:prstGeom>
          <a:noFill/>
        </p:spPr>
      </p:pic>
      <p:pic>
        <p:nvPicPr>
          <p:cNvPr id="4" name="Picture 12" descr="pink dot">
            <a:hlinkClick r:id="rId6" action="ppaction://hlinksldjump" tooltip="The Party Animal House"/>
          </p:cNvPr>
          <p:cNvPicPr>
            <a:picLocks noChangeAspect="1" noChangeArrowheads="1"/>
          </p:cNvPicPr>
          <p:nvPr/>
        </p:nvPicPr>
        <p:blipFill>
          <a:blip r:embed="rId7" cstate="print"/>
          <a:srcRect/>
          <a:stretch>
            <a:fillRect/>
          </a:stretch>
        </p:blipFill>
        <p:spPr bwMode="auto">
          <a:xfrm>
            <a:off x="3124200" y="6248400"/>
            <a:ext cx="533400" cy="533400"/>
          </a:xfrm>
          <a:prstGeom prst="rect">
            <a:avLst/>
          </a:prstGeom>
          <a:noFill/>
        </p:spPr>
      </p:pic>
      <p:pic>
        <p:nvPicPr>
          <p:cNvPr id="5" name="Picture 11" descr="purple dot">
            <a:hlinkClick r:id="rId8" action="ppaction://hlinksldjump" tooltip="The Oval Room"/>
          </p:cNvPr>
          <p:cNvPicPr>
            <a:picLocks noChangeAspect="1" noChangeArrowheads="1"/>
          </p:cNvPicPr>
          <p:nvPr/>
        </p:nvPicPr>
        <p:blipFill>
          <a:blip r:embed="rId9"/>
          <a:srcRect/>
          <a:stretch>
            <a:fillRect/>
          </a:stretch>
        </p:blipFill>
        <p:spPr bwMode="auto">
          <a:xfrm>
            <a:off x="3886200" y="6248400"/>
            <a:ext cx="533400" cy="533400"/>
          </a:xfrm>
          <a:prstGeom prst="rect">
            <a:avLst/>
          </a:prstGeom>
          <a:noFill/>
        </p:spPr>
      </p:pic>
      <p:pic>
        <p:nvPicPr>
          <p:cNvPr id="6" name="Picture 10" descr="blue dot">
            <a:hlinkClick r:id="rId10" action="ppaction://hlinksldjump" tooltip="Noah's Ark"/>
          </p:cNvPr>
          <p:cNvPicPr>
            <a:picLocks noChangeAspect="1" noChangeArrowheads="1"/>
          </p:cNvPicPr>
          <p:nvPr/>
        </p:nvPicPr>
        <p:blipFill>
          <a:blip r:embed="rId11"/>
          <a:srcRect/>
          <a:stretch>
            <a:fillRect/>
          </a:stretch>
        </p:blipFill>
        <p:spPr bwMode="auto">
          <a:xfrm>
            <a:off x="4648200" y="6248400"/>
            <a:ext cx="533400" cy="533400"/>
          </a:xfrm>
          <a:prstGeom prst="rect">
            <a:avLst/>
          </a:prstGeom>
          <a:noFill/>
        </p:spPr>
      </p:pic>
      <p:pic>
        <p:nvPicPr>
          <p:cNvPr id="7" name="Picture 9" descr="aqua dot">
            <a:hlinkClick r:id="rId12" action="ppaction://hlinksldjump" tooltip="Doors of Opportunity"/>
          </p:cNvPr>
          <p:cNvPicPr>
            <a:picLocks noChangeAspect="1" noChangeArrowheads="1"/>
          </p:cNvPicPr>
          <p:nvPr/>
        </p:nvPicPr>
        <p:blipFill>
          <a:blip r:embed="rId13"/>
          <a:srcRect/>
          <a:stretch>
            <a:fillRect/>
          </a:stretch>
        </p:blipFill>
        <p:spPr bwMode="auto">
          <a:xfrm>
            <a:off x="5410200" y="6248400"/>
            <a:ext cx="533400" cy="533400"/>
          </a:xfrm>
          <a:prstGeom prst="rect">
            <a:avLst/>
          </a:prstGeom>
          <a:noFill/>
        </p:spPr>
      </p:pic>
      <p:pic>
        <p:nvPicPr>
          <p:cNvPr id="8" name="Picture 8" descr="dark blue dot">
            <a:hlinkClick r:id="rId14" action="ppaction://hlinksldjump" tooltip="The House That Makes Sense"/>
          </p:cNvPr>
          <p:cNvPicPr>
            <a:picLocks noChangeAspect="1" noChangeArrowheads="1"/>
          </p:cNvPicPr>
          <p:nvPr/>
        </p:nvPicPr>
        <p:blipFill>
          <a:blip r:embed="rId15"/>
          <a:srcRect/>
          <a:stretch>
            <a:fillRect/>
          </a:stretch>
        </p:blipFill>
        <p:spPr bwMode="auto">
          <a:xfrm>
            <a:off x="6172200" y="6248400"/>
            <a:ext cx="533400" cy="533400"/>
          </a:xfrm>
          <a:prstGeom prst="rect">
            <a:avLst/>
          </a:prstGeom>
          <a:solidFill>
            <a:schemeClr val="bg1"/>
          </a:solidFill>
        </p:spPr>
      </p:pic>
      <p:pic>
        <p:nvPicPr>
          <p:cNvPr id="9" name="Picture 7" descr="green dot">
            <a:hlinkClick r:id="rId16" action="ppaction://hlinksldjump" tooltip="The House of Numbers"/>
          </p:cNvPr>
          <p:cNvPicPr>
            <a:picLocks noChangeAspect="1" noChangeArrowheads="1"/>
          </p:cNvPicPr>
          <p:nvPr/>
        </p:nvPicPr>
        <p:blipFill>
          <a:blip r:embed="rId17"/>
          <a:srcRect/>
          <a:stretch>
            <a:fillRect/>
          </a:stretch>
        </p:blipFill>
        <p:spPr bwMode="auto">
          <a:xfrm>
            <a:off x="6934200" y="6248400"/>
            <a:ext cx="533400" cy="533400"/>
          </a:xfrm>
          <a:prstGeom prst="rect">
            <a:avLst/>
          </a:prstGeom>
          <a:noFill/>
        </p:spPr>
      </p:pic>
      <p:pic>
        <p:nvPicPr>
          <p:cNvPr id="10" name="Picture 6" descr="silver dot">
            <a:hlinkClick r:id="rId18" action="ppaction://hlinksldjump" tooltip="Reflection"/>
          </p:cNvPr>
          <p:cNvPicPr>
            <a:picLocks noChangeAspect="1" noChangeArrowheads="1"/>
          </p:cNvPicPr>
          <p:nvPr/>
        </p:nvPicPr>
        <p:blipFill>
          <a:blip r:embed="rId19"/>
          <a:srcRect/>
          <a:stretch>
            <a:fillRect/>
          </a:stretch>
        </p:blipFill>
        <p:spPr bwMode="auto">
          <a:xfrm>
            <a:off x="7696200" y="6248400"/>
            <a:ext cx="533400" cy="533400"/>
          </a:xfrm>
          <a:prstGeom prst="rect">
            <a:avLst/>
          </a:prstGeom>
          <a:noFill/>
        </p:spPr>
      </p:pic>
      <p:pic>
        <p:nvPicPr>
          <p:cNvPr id="12" name="Picture 4" descr="light green dot">
            <a:hlinkClick r:id="rId20" action="ppaction://hlinksldjump" tooltip="Credits"/>
          </p:cNvPr>
          <p:cNvPicPr>
            <a:picLocks noChangeAspect="1" noChangeArrowheads="1"/>
          </p:cNvPicPr>
          <p:nvPr/>
        </p:nvPicPr>
        <p:blipFill>
          <a:blip r:embed="rId21"/>
          <a:srcRect/>
          <a:stretch>
            <a:fillRect/>
          </a:stretch>
        </p:blipFill>
        <p:spPr bwMode="auto">
          <a:xfrm>
            <a:off x="8458200" y="6248400"/>
            <a:ext cx="533400" cy="533400"/>
          </a:xfrm>
          <a:prstGeom prst="rect">
            <a:avLst/>
          </a:prstGeom>
          <a:noFill/>
        </p:spPr>
      </p:pic>
      <p:pic>
        <p:nvPicPr>
          <p:cNvPr id="13" name="Picture 15" descr="red dot">
            <a:hlinkClick r:id="rId22" action="ppaction://hlinksldjump" tooltip="Table of Content"/>
          </p:cNvPr>
          <p:cNvPicPr>
            <a:picLocks noChangeAspect="1" noChangeArrowheads="1"/>
          </p:cNvPicPr>
          <p:nvPr/>
        </p:nvPicPr>
        <p:blipFill>
          <a:blip r:embed="rId23" cstate="print"/>
          <a:srcRect/>
          <a:stretch>
            <a:fillRect/>
          </a:stretch>
        </p:blipFill>
        <p:spPr bwMode="auto">
          <a:xfrm>
            <a:off x="76200" y="6248400"/>
            <a:ext cx="533400" cy="533400"/>
          </a:xfrm>
          <a:prstGeom prst="rect">
            <a:avLst/>
          </a:prstGeom>
          <a:noFill/>
        </p:spPr>
      </p:pic>
      <p:pic>
        <p:nvPicPr>
          <p:cNvPr id="14"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pic>
        <p:nvPicPr>
          <p:cNvPr id="3074" name="Picture 2" descr="book image">
            <a:hlinkClick r:id="rId26" tooltip="Purchase Book"/>
          </p:cNvPr>
          <p:cNvPicPr>
            <a:picLocks noChangeAspect="1" noChangeArrowheads="1"/>
          </p:cNvPicPr>
          <p:nvPr/>
        </p:nvPicPr>
        <p:blipFill>
          <a:blip r:embed="rId27"/>
          <a:srcRect/>
          <a:stretch>
            <a:fillRect/>
          </a:stretch>
        </p:blipFill>
        <p:spPr bwMode="auto">
          <a:xfrm>
            <a:off x="1066800" y="1219200"/>
            <a:ext cx="1676400" cy="1676400"/>
          </a:xfrm>
          <a:prstGeom prst="rect">
            <a:avLst/>
          </a:prstGeom>
          <a:noFill/>
          <a:ln w="9525">
            <a:noFill/>
            <a:miter lim="800000"/>
            <a:headEnd/>
            <a:tailEnd/>
          </a:ln>
        </p:spPr>
      </p:pic>
      <p:pic>
        <p:nvPicPr>
          <p:cNvPr id="3075" name="Picture 3" descr="Heidelberg Logo">
            <a:hlinkClick r:id="rId28" tooltip="The Heidelberg Project Website"/>
          </p:cNvPr>
          <p:cNvPicPr>
            <a:picLocks noChangeAspect="1" noChangeArrowheads="1"/>
          </p:cNvPicPr>
          <p:nvPr/>
        </p:nvPicPr>
        <p:blipFill>
          <a:blip r:embed="rId29"/>
          <a:srcRect/>
          <a:stretch>
            <a:fillRect/>
          </a:stretch>
        </p:blipFill>
        <p:spPr bwMode="auto">
          <a:xfrm>
            <a:off x="4876800" y="5105400"/>
            <a:ext cx="3743325" cy="457200"/>
          </a:xfrm>
          <a:prstGeom prst="rect">
            <a:avLst/>
          </a:prstGeom>
          <a:noFill/>
          <a:ln w="9525">
            <a:noFill/>
            <a:miter lim="800000"/>
            <a:headEnd/>
            <a:tailEnd/>
          </a:ln>
        </p:spPr>
      </p:pic>
      <p:pic>
        <p:nvPicPr>
          <p:cNvPr id="3076" name="Picture 4" descr="Tyree site">
            <a:hlinkClick r:id="rId30" tooltip="Tyree Guyton Homepage"/>
          </p:cNvPr>
          <p:cNvPicPr>
            <a:picLocks noChangeAspect="1" noChangeArrowheads="1"/>
          </p:cNvPicPr>
          <p:nvPr/>
        </p:nvPicPr>
        <p:blipFill>
          <a:blip r:embed="rId31"/>
          <a:srcRect/>
          <a:stretch>
            <a:fillRect/>
          </a:stretch>
        </p:blipFill>
        <p:spPr bwMode="auto">
          <a:xfrm>
            <a:off x="838200" y="4648200"/>
            <a:ext cx="3048000" cy="1306286"/>
          </a:xfrm>
          <a:prstGeom prst="rect">
            <a:avLst/>
          </a:prstGeom>
          <a:noFill/>
          <a:ln w="9525">
            <a:noFill/>
            <a:miter lim="800000"/>
            <a:headEnd/>
            <a:tailEnd/>
          </a:ln>
        </p:spPr>
      </p:pic>
      <p:sp>
        <p:nvSpPr>
          <p:cNvPr id="19" name="TextBox 18"/>
          <p:cNvSpPr txBox="1"/>
          <p:nvPr/>
        </p:nvSpPr>
        <p:spPr>
          <a:xfrm>
            <a:off x="533400" y="3429000"/>
            <a:ext cx="5996322" cy="369332"/>
          </a:xfrm>
          <a:prstGeom prst="rect">
            <a:avLst/>
          </a:prstGeom>
          <a:noFill/>
        </p:spPr>
        <p:txBody>
          <a:bodyPr wrap="square" rtlCol="0">
            <a:spAutoFit/>
          </a:bodyPr>
          <a:lstStyle/>
          <a:p>
            <a:pPr lvl="0"/>
            <a:r>
              <a:rPr kumimoji="0" lang="en-US" b="0" i="0" u="none" strike="noStrike" cap="none" normalizeH="0" baseline="0" dirty="0" smtClean="0">
                <a:ln>
                  <a:noFill/>
                </a:ln>
                <a:effectLst/>
                <a:latin typeface="Broadway" pitchFamily="82" charset="0"/>
                <a:ea typeface="Times" pitchFamily="18" charset="0"/>
                <a:cs typeface="Times New Roman" pitchFamily="18" charset="0"/>
                <a:hlinkClick r:id="rId32" tooltip="Quotes"/>
              </a:rPr>
              <a:t>Quotes about Tyree and the Heidelberg Project</a:t>
            </a:r>
            <a:r>
              <a:rPr kumimoji="0" lang="en-US" b="0" i="0" u="none" strike="noStrike" cap="none" normalizeH="0" baseline="0" dirty="0" smtClean="0">
                <a:ln>
                  <a:noFill/>
                </a:ln>
                <a:effectLst/>
                <a:latin typeface="Broadway" pitchFamily="82" charset="0"/>
                <a:hlinkClick r:id="rId32" tooltip="Quotes"/>
              </a:rPr>
              <a:t> </a:t>
            </a:r>
            <a:endParaRPr kumimoji="0" lang="en-US" b="0" i="0" u="none" strike="noStrike" cap="none" normalizeH="0" baseline="0" dirty="0" smtClean="0">
              <a:ln>
                <a:noFill/>
              </a:ln>
              <a:effectLst/>
              <a:latin typeface="Broadway" pitchFamily="82" charset="0"/>
            </a:endParaRPr>
          </a:p>
        </p:txBody>
      </p:sp>
      <p:sp>
        <p:nvSpPr>
          <p:cNvPr id="20" name="TextBox 19"/>
          <p:cNvSpPr txBox="1"/>
          <p:nvPr/>
        </p:nvSpPr>
        <p:spPr>
          <a:xfrm>
            <a:off x="762000" y="4343400"/>
            <a:ext cx="3275897" cy="369332"/>
          </a:xfrm>
          <a:prstGeom prst="rect">
            <a:avLst/>
          </a:prstGeom>
          <a:noFill/>
        </p:spPr>
        <p:txBody>
          <a:bodyPr wrap="none" rtlCol="0">
            <a:spAutoFit/>
          </a:bodyPr>
          <a:lstStyle/>
          <a:p>
            <a:r>
              <a:rPr kumimoji="0" lang="en-US" b="0" i="0" u="none" strike="noStrike" cap="none" normalizeH="0" baseline="0" dirty="0" smtClean="0">
                <a:ln>
                  <a:noFill/>
                </a:ln>
                <a:effectLst/>
                <a:latin typeface="Broadway" pitchFamily="82" charset="0"/>
                <a:ea typeface="Times" pitchFamily="18" charset="0"/>
                <a:cs typeface="Times New Roman" pitchFamily="18" charset="0"/>
                <a:hlinkClick r:id="rId30" tooltip="Tyree Guyton Homepage"/>
              </a:rPr>
              <a:t>Tyree Guyton Homepage:</a:t>
            </a:r>
            <a:endParaRPr lang="en-US" dirty="0"/>
          </a:p>
        </p:txBody>
      </p:sp>
      <p:sp>
        <p:nvSpPr>
          <p:cNvPr id="21" name="TextBox 20"/>
          <p:cNvSpPr txBox="1"/>
          <p:nvPr/>
        </p:nvSpPr>
        <p:spPr>
          <a:xfrm>
            <a:off x="4724400" y="4724400"/>
            <a:ext cx="4114331" cy="369332"/>
          </a:xfrm>
          <a:prstGeom prst="rect">
            <a:avLst/>
          </a:prstGeom>
          <a:noFill/>
        </p:spPr>
        <p:txBody>
          <a:bodyPr wrap="none" rtlCol="0">
            <a:spAutoFit/>
          </a:bodyPr>
          <a:lstStyle/>
          <a:p>
            <a:r>
              <a:rPr kumimoji="0" lang="en-US" b="0" i="0" u="none" strike="noStrike" cap="none" normalizeH="0" baseline="0" dirty="0" smtClean="0">
                <a:ln>
                  <a:noFill/>
                </a:ln>
                <a:effectLst/>
                <a:latin typeface="Broadway" pitchFamily="82" charset="0"/>
                <a:ea typeface="Times" pitchFamily="18" charset="0"/>
                <a:cs typeface="Times New Roman" pitchFamily="18" charset="0"/>
                <a:hlinkClick r:id="rId28" tooltip="The Heidelberg Project Website"/>
              </a:rPr>
              <a:t>The Heidelberg Project Website:</a:t>
            </a:r>
            <a:endParaRPr lang="en-US" dirty="0"/>
          </a:p>
        </p:txBody>
      </p:sp>
      <p:sp>
        <p:nvSpPr>
          <p:cNvPr id="22" name="TextBox 21"/>
          <p:cNvSpPr txBox="1"/>
          <p:nvPr/>
        </p:nvSpPr>
        <p:spPr>
          <a:xfrm>
            <a:off x="2819400" y="1676400"/>
            <a:ext cx="6019800" cy="646331"/>
          </a:xfrm>
          <a:prstGeom prst="rect">
            <a:avLst/>
          </a:prstGeom>
          <a:noFill/>
        </p:spPr>
        <p:txBody>
          <a:bodyPr wrap="square" rtlCol="0">
            <a:spAutoFit/>
          </a:bodyPr>
          <a:lstStyle/>
          <a:p>
            <a:pPr lvl="0"/>
            <a:r>
              <a:rPr kumimoji="0" lang="en-US" b="0" i="1" u="none" strike="noStrike" cap="none" normalizeH="0" baseline="0" dirty="0" smtClean="0">
                <a:ln>
                  <a:noFill/>
                </a:ln>
                <a:effectLst/>
                <a:latin typeface="Broadway" pitchFamily="82" charset="0"/>
                <a:ea typeface="Times" pitchFamily="18" charset="0"/>
                <a:cs typeface="Times New Roman" pitchFamily="18" charset="0"/>
                <a:hlinkClick r:id="rId26" tooltip="Purchase Book"/>
              </a:rPr>
              <a:t>The Heidelberg Project: A Street of Dreams</a:t>
            </a:r>
            <a:r>
              <a:rPr kumimoji="0" lang="en-US" b="0" i="0" u="none" strike="noStrike" cap="none" normalizeH="0" baseline="0" dirty="0" smtClean="0">
                <a:ln>
                  <a:noFill/>
                </a:ln>
                <a:effectLst/>
                <a:latin typeface="Broadway" pitchFamily="82" charset="0"/>
                <a:ea typeface="Times" pitchFamily="18" charset="0"/>
                <a:cs typeface="Times New Roman" pitchFamily="18" charset="0"/>
                <a:hlinkClick r:id="rId26" tooltip="Purchase Book"/>
              </a:rPr>
              <a:t> by Linda K. McLean</a:t>
            </a:r>
            <a:endParaRPr kumimoji="0" lang="en-US" b="0" i="0" u="none" strike="noStrike" cap="none" normalizeH="0" baseline="0" dirty="0" smtClean="0">
              <a:ln>
                <a:noFill/>
              </a:ln>
              <a:effectLst/>
              <a:latin typeface="Broadway" pitchFamily="82" charset="0"/>
              <a:ea typeface="Times" pitchFamily="18" charset="0"/>
              <a:cs typeface="Times New Roman" pitchFamily="18" charset="0"/>
            </a:endParaRPr>
          </a:p>
        </p:txBody>
      </p:sp>
      <p:sp>
        <p:nvSpPr>
          <p:cNvPr id="23" name="TextBox 22"/>
          <p:cNvSpPr txBox="1"/>
          <p:nvPr/>
        </p:nvSpPr>
        <p:spPr>
          <a:xfrm>
            <a:off x="2743200" y="228600"/>
            <a:ext cx="3533340" cy="830997"/>
          </a:xfrm>
          <a:prstGeom prst="rect">
            <a:avLst/>
          </a:prstGeom>
          <a:noFill/>
        </p:spPr>
        <p:txBody>
          <a:bodyPr wrap="none" rtlCol="0">
            <a:spAutoFit/>
          </a:bodyPr>
          <a:lstStyle/>
          <a:p>
            <a:r>
              <a:rPr lang="en-US" sz="4800" dirty="0" smtClean="0">
                <a:latin typeface="Algerian" pitchFamily="82" charset="0"/>
              </a:rPr>
              <a:t>RESOURCES</a:t>
            </a:r>
            <a:endParaRPr lang="en-US" sz="4800" dirty="0">
              <a:latin typeface="Algerian" pitchFamily="82" charset="0"/>
            </a:endParaRPr>
          </a:p>
        </p:txBody>
      </p:sp>
      <p:pic>
        <p:nvPicPr>
          <p:cNvPr id="3077" name="Picture 5" descr="Tyree Guyton">
            <a:hlinkClick r:id="rId32" tooltip="Quotes"/>
          </p:cNvPr>
          <p:cNvPicPr>
            <a:picLocks noChangeAspect="1" noChangeArrowheads="1"/>
          </p:cNvPicPr>
          <p:nvPr/>
        </p:nvPicPr>
        <p:blipFill>
          <a:blip r:embed="rId33"/>
          <a:srcRect/>
          <a:stretch>
            <a:fillRect/>
          </a:stretch>
        </p:blipFill>
        <p:spPr bwMode="auto">
          <a:xfrm>
            <a:off x="6629400" y="2438400"/>
            <a:ext cx="1524000" cy="204216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3" descr="orange dot">
            <a:hlinkClick r:id="rId2" action="ppaction://hlinksldjump" tooltip="Faces in the Hood"/>
          </p:cNvPr>
          <p:cNvPicPr>
            <a:picLocks noChangeAspect="1" noChangeArrowheads="1"/>
          </p:cNvPicPr>
          <p:nvPr/>
        </p:nvPicPr>
        <p:blipFill>
          <a:blip r:embed="rId3" cstate="print"/>
          <a:srcRect/>
          <a:stretch>
            <a:fillRect/>
          </a:stretch>
        </p:blipFill>
        <p:spPr bwMode="auto">
          <a:xfrm>
            <a:off x="2362200" y="6248400"/>
            <a:ext cx="533400" cy="533400"/>
          </a:xfrm>
          <a:prstGeom prst="rect">
            <a:avLst/>
          </a:prstGeom>
          <a:noFill/>
        </p:spPr>
      </p:pic>
      <p:pic>
        <p:nvPicPr>
          <p:cNvPr id="4" name="Picture 12" descr="pink dot">
            <a:hlinkClick r:id="rId4" action="ppaction://hlinksldjump" tooltip="The Party Animal House"/>
          </p:cNvPr>
          <p:cNvPicPr>
            <a:picLocks noChangeAspect="1" noChangeArrowheads="1"/>
          </p:cNvPicPr>
          <p:nvPr/>
        </p:nvPicPr>
        <p:blipFill>
          <a:blip r:embed="rId5" cstate="print"/>
          <a:srcRect/>
          <a:stretch>
            <a:fillRect/>
          </a:stretch>
        </p:blipFill>
        <p:spPr bwMode="auto">
          <a:xfrm>
            <a:off x="3124200" y="6248400"/>
            <a:ext cx="533400" cy="533400"/>
          </a:xfrm>
          <a:prstGeom prst="rect">
            <a:avLst/>
          </a:prstGeom>
          <a:noFill/>
        </p:spPr>
      </p:pic>
      <p:pic>
        <p:nvPicPr>
          <p:cNvPr id="5" name="Picture 11" descr="purple dot">
            <a:hlinkClick r:id="rId6" action="ppaction://hlinksldjump" tooltip="The Oval Room"/>
          </p:cNvPr>
          <p:cNvPicPr>
            <a:picLocks noChangeAspect="1" noChangeArrowheads="1"/>
          </p:cNvPicPr>
          <p:nvPr/>
        </p:nvPicPr>
        <p:blipFill>
          <a:blip r:embed="rId7"/>
          <a:srcRect/>
          <a:stretch>
            <a:fillRect/>
          </a:stretch>
        </p:blipFill>
        <p:spPr bwMode="auto">
          <a:xfrm>
            <a:off x="3886200" y="6248400"/>
            <a:ext cx="533400" cy="533400"/>
          </a:xfrm>
          <a:prstGeom prst="rect">
            <a:avLst/>
          </a:prstGeom>
          <a:noFill/>
        </p:spPr>
      </p:pic>
      <p:pic>
        <p:nvPicPr>
          <p:cNvPr id="6" name="Picture 10" descr="blue dot">
            <a:hlinkClick r:id="rId8" action="ppaction://hlinksldjump" tooltip="Noah's Ark"/>
          </p:cNvPr>
          <p:cNvPicPr>
            <a:picLocks noChangeAspect="1" noChangeArrowheads="1"/>
          </p:cNvPicPr>
          <p:nvPr/>
        </p:nvPicPr>
        <p:blipFill>
          <a:blip r:embed="rId9"/>
          <a:srcRect/>
          <a:stretch>
            <a:fillRect/>
          </a:stretch>
        </p:blipFill>
        <p:spPr bwMode="auto">
          <a:xfrm>
            <a:off x="4648200" y="6248400"/>
            <a:ext cx="533400" cy="533400"/>
          </a:xfrm>
          <a:prstGeom prst="rect">
            <a:avLst/>
          </a:prstGeom>
          <a:noFill/>
        </p:spPr>
      </p:pic>
      <p:pic>
        <p:nvPicPr>
          <p:cNvPr id="7" name="Picture 9" descr="aqua dot">
            <a:hlinkClick r:id="rId10" action="ppaction://hlinksldjump" tooltip="Doors of Opportunity"/>
          </p:cNvPr>
          <p:cNvPicPr>
            <a:picLocks noChangeAspect="1" noChangeArrowheads="1"/>
          </p:cNvPicPr>
          <p:nvPr/>
        </p:nvPicPr>
        <p:blipFill>
          <a:blip r:embed="rId11"/>
          <a:srcRect/>
          <a:stretch>
            <a:fillRect/>
          </a:stretch>
        </p:blipFill>
        <p:spPr bwMode="auto">
          <a:xfrm>
            <a:off x="5410200" y="6248400"/>
            <a:ext cx="533400" cy="533400"/>
          </a:xfrm>
          <a:prstGeom prst="rect">
            <a:avLst/>
          </a:prstGeom>
          <a:noFill/>
        </p:spPr>
      </p:pic>
      <p:pic>
        <p:nvPicPr>
          <p:cNvPr id="8" name="Picture 8" descr="dark blue dot">
            <a:hlinkClick r:id="rId12" action="ppaction://hlinksldjump" tooltip="The House That Makes Sense"/>
          </p:cNvPr>
          <p:cNvPicPr>
            <a:picLocks noChangeAspect="1" noChangeArrowheads="1"/>
          </p:cNvPicPr>
          <p:nvPr/>
        </p:nvPicPr>
        <p:blipFill>
          <a:blip r:embed="rId13"/>
          <a:srcRect/>
          <a:stretch>
            <a:fillRect/>
          </a:stretch>
        </p:blipFill>
        <p:spPr bwMode="auto">
          <a:xfrm>
            <a:off x="6172200" y="6248400"/>
            <a:ext cx="533400" cy="533400"/>
          </a:xfrm>
          <a:prstGeom prst="rect">
            <a:avLst/>
          </a:prstGeom>
          <a:solidFill>
            <a:schemeClr val="bg1"/>
          </a:solidFill>
        </p:spPr>
      </p:pic>
      <p:pic>
        <p:nvPicPr>
          <p:cNvPr id="9" name="Picture 7" descr="green dot">
            <a:hlinkClick r:id="rId14" action="ppaction://hlinksldjump" tooltip="The House of Numbers"/>
          </p:cNvPr>
          <p:cNvPicPr>
            <a:picLocks noChangeAspect="1" noChangeArrowheads="1"/>
          </p:cNvPicPr>
          <p:nvPr/>
        </p:nvPicPr>
        <p:blipFill>
          <a:blip r:embed="rId15"/>
          <a:srcRect/>
          <a:stretch>
            <a:fillRect/>
          </a:stretch>
        </p:blipFill>
        <p:spPr bwMode="auto">
          <a:xfrm>
            <a:off x="6934200" y="6248400"/>
            <a:ext cx="533400" cy="533400"/>
          </a:xfrm>
          <a:prstGeom prst="rect">
            <a:avLst/>
          </a:prstGeom>
          <a:noFill/>
        </p:spPr>
      </p:pic>
      <p:pic>
        <p:nvPicPr>
          <p:cNvPr id="10" name="Picture 6" descr="silver dot">
            <a:hlinkClick r:id="rId16" action="ppaction://hlinksldjump" tooltip="Reflection"/>
          </p:cNvPr>
          <p:cNvPicPr>
            <a:picLocks noChangeAspect="1" noChangeArrowheads="1"/>
          </p:cNvPicPr>
          <p:nvPr/>
        </p:nvPicPr>
        <p:blipFill>
          <a:blip r:embed="rId17"/>
          <a:srcRect/>
          <a:stretch>
            <a:fillRect/>
          </a:stretch>
        </p:blipFill>
        <p:spPr bwMode="auto">
          <a:xfrm>
            <a:off x="7696200" y="6248400"/>
            <a:ext cx="533400" cy="533400"/>
          </a:xfrm>
          <a:prstGeom prst="rect">
            <a:avLst/>
          </a:prstGeom>
          <a:noFill/>
        </p:spPr>
      </p:pic>
      <p:pic>
        <p:nvPicPr>
          <p:cNvPr id="11" name="Picture 5" descr="magenta dot">
            <a:hlinkClick r:id="rId18" action="ppaction://hlinksldjump" tooltip="Resources"/>
          </p:cNvPr>
          <p:cNvPicPr>
            <a:picLocks noChangeAspect="1" noChangeArrowheads="1"/>
          </p:cNvPicPr>
          <p:nvPr/>
        </p:nvPicPr>
        <p:blipFill>
          <a:blip r:embed="rId19"/>
          <a:srcRect/>
          <a:stretch>
            <a:fillRect/>
          </a:stretch>
        </p:blipFill>
        <p:spPr bwMode="auto">
          <a:xfrm>
            <a:off x="8458200" y="6248400"/>
            <a:ext cx="533400" cy="533400"/>
          </a:xfrm>
          <a:prstGeom prst="rect">
            <a:avLst/>
          </a:prstGeom>
          <a:noFill/>
        </p:spPr>
      </p:pic>
      <p:pic>
        <p:nvPicPr>
          <p:cNvPr id="13" name="Picture 15" descr="red dot">
            <a:hlinkClick r:id="rId20" action="ppaction://hlinksldjump" tooltip="Table of Content"/>
          </p:cNvPr>
          <p:cNvPicPr>
            <a:picLocks noChangeAspect="1" noChangeArrowheads="1"/>
          </p:cNvPicPr>
          <p:nvPr/>
        </p:nvPicPr>
        <p:blipFill>
          <a:blip r:embed="rId21" cstate="print"/>
          <a:srcRect/>
          <a:stretch>
            <a:fillRect/>
          </a:stretch>
        </p:blipFill>
        <p:spPr bwMode="auto">
          <a:xfrm>
            <a:off x="76200" y="6248400"/>
            <a:ext cx="533400" cy="533400"/>
          </a:xfrm>
          <a:prstGeom prst="rect">
            <a:avLst/>
          </a:prstGeom>
          <a:noFill/>
        </p:spPr>
      </p:pic>
      <p:pic>
        <p:nvPicPr>
          <p:cNvPr id="15" name="Picture 14" descr="yellow dot">
            <a:hlinkClick r:id="rId22" action="ppaction://hlinksldjump" tooltip="The Dotty Wotty House"/>
          </p:cNvPr>
          <p:cNvPicPr>
            <a:picLocks noChangeAspect="1" noChangeArrowheads="1"/>
          </p:cNvPicPr>
          <p:nvPr/>
        </p:nvPicPr>
        <p:blipFill>
          <a:blip r:embed="rId23"/>
          <a:srcRect/>
          <a:stretch>
            <a:fillRect/>
          </a:stretch>
        </p:blipFill>
        <p:spPr bwMode="auto">
          <a:xfrm>
            <a:off x="1600200" y="6248400"/>
            <a:ext cx="533400" cy="533400"/>
          </a:xfrm>
          <a:prstGeom prst="rect">
            <a:avLst/>
          </a:prstGeom>
          <a:noFill/>
        </p:spPr>
      </p:pic>
      <p:pic>
        <p:nvPicPr>
          <p:cNvPr id="16" name="Picture 1" descr="white dot">
            <a:hlinkClick r:id="rId24" action="ppaction://hlinksldjump" tooltip="Tyree Guyton"/>
          </p:cNvPr>
          <p:cNvPicPr>
            <a:picLocks noChangeAspect="1" noChangeArrowheads="1"/>
          </p:cNvPicPr>
          <p:nvPr/>
        </p:nvPicPr>
        <p:blipFill>
          <a:blip r:embed="rId25"/>
          <a:srcRect/>
          <a:stretch>
            <a:fillRect/>
          </a:stretch>
        </p:blipFill>
        <p:spPr bwMode="auto">
          <a:xfrm>
            <a:off x="838200" y="6248400"/>
            <a:ext cx="533400" cy="533400"/>
          </a:xfrm>
          <a:prstGeom prst="rect">
            <a:avLst/>
          </a:prstGeom>
          <a:noFill/>
          <a:ln w="9525">
            <a:noFill/>
            <a:miter lim="800000"/>
            <a:headEnd/>
            <a:tailEnd/>
          </a:ln>
        </p:spPr>
      </p:pic>
      <p:sp>
        <p:nvSpPr>
          <p:cNvPr id="2050" name="Rectangle 2"/>
          <p:cNvSpPr>
            <a:spLocks noChangeArrowheads="1"/>
          </p:cNvSpPr>
          <p:nvPr/>
        </p:nvSpPr>
        <p:spPr bwMode="auto">
          <a:xfrm>
            <a:off x="4495800" y="990600"/>
            <a:ext cx="4343400" cy="49398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686300" algn="l"/>
              </a:tabLst>
            </a:pPr>
            <a:r>
              <a:rPr kumimoji="0" lang="en-US" sz="1500" b="0" i="0" u="none" strike="noStrike" cap="none" normalizeH="0" baseline="0" dirty="0" smtClean="0">
                <a:ln>
                  <a:noFill/>
                </a:ln>
                <a:effectLst/>
                <a:latin typeface="Broadway" pitchFamily="82" charset="0"/>
                <a:ea typeface="Times" pitchFamily="18" charset="0"/>
                <a:cs typeface="Times New Roman" pitchFamily="18" charset="0"/>
              </a:rPr>
              <a:t>Lauren </a:t>
            </a:r>
            <a:r>
              <a:rPr kumimoji="0" lang="en-US" sz="1500" b="0" i="0" u="none" strike="noStrike" cap="none" normalizeH="0" baseline="0" dirty="0" err="1" smtClean="0">
                <a:ln>
                  <a:noFill/>
                </a:ln>
                <a:effectLst/>
                <a:latin typeface="Broadway" pitchFamily="82" charset="0"/>
                <a:ea typeface="Times" pitchFamily="18" charset="0"/>
                <a:cs typeface="Times New Roman" pitchFamily="18" charset="0"/>
              </a:rPr>
              <a:t>Ealba</a:t>
            </a:r>
            <a:r>
              <a:rPr kumimoji="0" lang="en-US" sz="1500" b="0" i="0" u="none" strike="noStrike" cap="none" normalizeH="0" baseline="0" dirty="0" smtClean="0">
                <a:ln>
                  <a:noFill/>
                </a:ln>
                <a:effectLst/>
                <a:latin typeface="Broadway" pitchFamily="82" charset="0"/>
                <a:ea typeface="Times" pitchFamily="18" charset="0"/>
                <a:cs typeface="Times New Roman" pitchFamily="18" charset="0"/>
              </a:rPr>
              <a:t> was first introduced to the Heidelberg Project and Tyree Guyton in 1996.  In that year, her sixth grade class took a field trip to the Heidelberg Project, and since that point, Lauren has been a fan of both Tyree Guyton and the Heidelberg Project.  Moved by Tyree’s art, Lauren returns to the Heidelberg Project every week to see the changes and keep in contact with Tyree.</a:t>
            </a:r>
            <a:endParaRPr kumimoji="0" lang="en-US" sz="1500" b="0" i="0" u="none" strike="noStrike" cap="none" normalizeH="0" baseline="0" dirty="0" smtClean="0">
              <a:ln>
                <a:noFill/>
              </a:ln>
              <a:effectLst/>
              <a:latin typeface="Broadway" pitchFamily="82" charset="0"/>
            </a:endParaRPr>
          </a:p>
          <a:p>
            <a:pPr marL="0" marR="0" lvl="0" indent="0" algn="l" defTabSz="914400" rtl="0" eaLnBrk="0" fontAlgn="base" latinLnBrk="0" hangingPunct="0">
              <a:lnSpc>
                <a:spcPct val="100000"/>
              </a:lnSpc>
              <a:spcBef>
                <a:spcPct val="0"/>
              </a:spcBef>
              <a:spcAft>
                <a:spcPct val="0"/>
              </a:spcAft>
              <a:buClrTx/>
              <a:buSzTx/>
              <a:buFontTx/>
              <a:buNone/>
              <a:tabLst>
                <a:tab pos="4686300" algn="l"/>
              </a:tabLst>
            </a:pPr>
            <a:r>
              <a:rPr kumimoji="0" lang="en-US" sz="1500" b="0" i="0" u="none" strike="noStrike" cap="none" normalizeH="0" baseline="0" dirty="0" smtClean="0">
                <a:ln>
                  <a:noFill/>
                </a:ln>
                <a:effectLst/>
                <a:latin typeface="Broadway" pitchFamily="82" charset="0"/>
                <a:ea typeface="Times" pitchFamily="18" charset="0"/>
                <a:cs typeface="Times New Roman" pitchFamily="18" charset="0"/>
              </a:rPr>
              <a:t>Lauren takes much pride in the city of Detroit and is always eager to share the best parts of the city with her family and friends.  The first place she always takes her guests is the Heidelberg Project.  The Heidelberg Project has easily been one of the greatest influences on Lauren’s life.  She hopes with this presentation, she can spread awareness and inspire others with Tyree’s vision and art.</a:t>
            </a:r>
            <a:r>
              <a:rPr kumimoji="0" lang="en-US" sz="1500" b="0" i="0" u="none" strike="noStrike" cap="none" normalizeH="0" baseline="0" dirty="0" smtClean="0">
                <a:ln>
                  <a:noFill/>
                </a:ln>
                <a:effectLst/>
                <a:latin typeface="Broadway" pitchFamily="82" charset="0"/>
              </a:rPr>
              <a:t> </a:t>
            </a:r>
          </a:p>
        </p:txBody>
      </p:sp>
      <p:sp>
        <p:nvSpPr>
          <p:cNvPr id="18" name="TextBox 17"/>
          <p:cNvSpPr txBox="1"/>
          <p:nvPr/>
        </p:nvSpPr>
        <p:spPr>
          <a:xfrm>
            <a:off x="3200400" y="152400"/>
            <a:ext cx="2590800" cy="830997"/>
          </a:xfrm>
          <a:prstGeom prst="rect">
            <a:avLst/>
          </a:prstGeom>
          <a:noFill/>
        </p:spPr>
        <p:txBody>
          <a:bodyPr wrap="square" rtlCol="0">
            <a:spAutoFit/>
          </a:bodyPr>
          <a:lstStyle/>
          <a:p>
            <a:r>
              <a:rPr lang="en-US" sz="4800" dirty="0" smtClean="0">
                <a:latin typeface="Algerian" pitchFamily="82" charset="0"/>
              </a:rPr>
              <a:t>CREDITS</a:t>
            </a:r>
            <a:endParaRPr lang="en-US" sz="4800" dirty="0">
              <a:latin typeface="Algerian" pitchFamily="82" charset="0"/>
            </a:endParaRPr>
          </a:p>
        </p:txBody>
      </p:sp>
      <p:pic>
        <p:nvPicPr>
          <p:cNvPr id="2051" name="Picture 3" descr="Dawson and Lorni-Oilers game"/>
          <p:cNvPicPr>
            <a:picLocks noChangeAspect="1" noChangeArrowheads="1"/>
          </p:cNvPicPr>
          <p:nvPr/>
        </p:nvPicPr>
        <p:blipFill>
          <a:blip r:embed="rId26"/>
          <a:srcRect/>
          <a:stretch>
            <a:fillRect/>
          </a:stretch>
        </p:blipFill>
        <p:spPr bwMode="auto">
          <a:xfrm>
            <a:off x="381000" y="1066800"/>
            <a:ext cx="3962400" cy="4916277"/>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1166</Words>
  <Application>Microsoft Office PowerPoint</Application>
  <PresentationFormat>On-screen Show (4:3)</PresentationFormat>
  <Paragraphs>40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Tyree Guyton’s  Heidelberg Project </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Wayne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Tyree Guyton’s  Heidelberg Project </dc:title>
  <dc:creator>student</dc:creator>
  <cp:lastModifiedBy>student</cp:lastModifiedBy>
  <cp:revision>18</cp:revision>
  <dcterms:created xsi:type="dcterms:W3CDTF">2009-03-04T22:08:23Z</dcterms:created>
  <dcterms:modified xsi:type="dcterms:W3CDTF">2009-04-15T19:58:42Z</dcterms:modified>
</cp:coreProperties>
</file>